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Playfair Display"/>
      <p:regular r:id="rId16"/>
      <p:bold r:id="rId17"/>
      <p:italic r:id="rId18"/>
      <p:boldItalic r:id="rId19"/>
    </p:embeddedFont>
    <p:embeddedFont>
      <p:font typeface="Comfortaa"/>
      <p:regular r:id="rId20"/>
      <p:bold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Comfortaa-regular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Comfortaa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PlayfairDisplay-bold.fntdata"/><Relationship Id="rId16" Type="http://schemas.openxmlformats.org/officeDocument/2006/relationships/font" Target="fonts/PlayfairDisplay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PlayfairDisplay-boldItalic.fntdata"/><Relationship Id="rId6" Type="http://schemas.openxmlformats.org/officeDocument/2006/relationships/slide" Target="slides/slide1.xml"/><Relationship Id="rId18" Type="http://schemas.openxmlformats.org/officeDocument/2006/relationships/font" Target="fonts/PlayfairDisplay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0e250a46b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0e250a46b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4f86193538f6973c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4f86193538f6973c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0e250a46bf_1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0e250a46bf_1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0e250a46bf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20e250a46bf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0e250a46bf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20e250a46bf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0e250a46bf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20e250a46bf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0e250a46bf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0e250a46bf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0e250a46bf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20e250a46bf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0e3df48a20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20e3df48a20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jpg"/><Relationship Id="rId4" Type="http://schemas.openxmlformats.org/officeDocument/2006/relationships/image" Target="../media/image1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10.jpg"/><Relationship Id="rId5" Type="http://schemas.openxmlformats.org/officeDocument/2006/relationships/image" Target="../media/image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g"/><Relationship Id="rId4" Type="http://schemas.openxmlformats.org/officeDocument/2006/relationships/image" Target="../media/image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1620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 sz="5300">
                <a:latin typeface="Times New Roman"/>
                <a:ea typeface="Times New Roman"/>
                <a:cs typeface="Times New Roman"/>
                <a:sym typeface="Times New Roman"/>
              </a:rPr>
              <a:t>CYBERBULLISMO</a:t>
            </a:r>
            <a:endParaRPr sz="53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224950" y="234897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</a:t>
            </a:r>
            <a:r>
              <a:rPr lang="it" sz="2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it" sz="2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Delaiti Maria, Cuozzo Andrea, Pontalti Lisa</a:t>
            </a:r>
            <a:endParaRPr sz="2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7163725" y="4635325"/>
            <a:ext cx="1859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1NSA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5B7E0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129300" y="445025"/>
            <a:ext cx="8703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it" sz="2720">
                <a:latin typeface="Times New Roman"/>
                <a:ea typeface="Times New Roman"/>
                <a:cs typeface="Times New Roman"/>
                <a:sym typeface="Times New Roman"/>
              </a:rPr>
              <a:t>COS’E’ E COME AVVIENE</a:t>
            </a:r>
            <a:endParaRPr b="1" sz="272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243299"/>
            <a:ext cx="4350274" cy="2900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 rotWithShape="1">
          <a:blip r:embed="rId4">
            <a:alphaModFix/>
          </a:blip>
          <a:srcRect b="0" l="0" r="0" t="8925"/>
          <a:stretch/>
        </p:blipFill>
        <p:spPr>
          <a:xfrm>
            <a:off x="4572000" y="68100"/>
            <a:ext cx="4479399" cy="211325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4838400" y="3152475"/>
            <a:ext cx="3817500" cy="9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discriminazioni e insulti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-sms, video, foto….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198288" y="1265325"/>
            <a:ext cx="3953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-bullismo online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mc:AlternateContent>
    <mc:Choice Requires="p14">
      <p:transition spd="slow" p14:dur="4800">
        <p:push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5B7E0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it" sz="3020">
                <a:latin typeface="Times New Roman"/>
                <a:ea typeface="Times New Roman"/>
                <a:cs typeface="Times New Roman"/>
                <a:sym typeface="Times New Roman"/>
              </a:rPr>
              <a:t>I CYBERBULLY</a:t>
            </a:r>
            <a:endParaRPr b="1" sz="302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7025" y="1340975"/>
            <a:ext cx="2133600" cy="213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46900" y="2057400"/>
            <a:ext cx="4650225" cy="308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14238" y="-57475"/>
            <a:ext cx="3718074" cy="226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4700">
        <p:push dir="r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5B7E0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it" sz="3020">
                <a:latin typeface="Times New Roman"/>
                <a:ea typeface="Times New Roman"/>
                <a:cs typeface="Times New Roman"/>
                <a:sym typeface="Times New Roman"/>
              </a:rPr>
              <a:t>ARTICOLO 16</a:t>
            </a:r>
            <a:endParaRPr sz="302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9" name="Google Shape;79;p16"/>
          <p:cNvSpPr txBox="1"/>
          <p:nvPr>
            <p:ph idx="1" type="body"/>
          </p:nvPr>
        </p:nvSpPr>
        <p:spPr>
          <a:xfrm>
            <a:off x="311700" y="1152475"/>
            <a:ext cx="6071100" cy="3416400"/>
          </a:xfrm>
          <a:prstGeom prst="rect">
            <a:avLst/>
          </a:prstGeom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it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 ogni bambino ha il diritto alla privacy. Le leggi devono proteggere la privacy dei bambini nella loro vita privata, in famiglia, a casa, garantendo che la loro reputazione non subisca offese.”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80" name="Google Shape;8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82799" y="1702253"/>
            <a:ext cx="2761201" cy="34412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0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5B7E0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/>
          <p:nvPr>
            <p:ph type="title"/>
          </p:nvPr>
        </p:nvSpPr>
        <p:spPr>
          <a:xfrm>
            <a:off x="-84900" y="130625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">
                <a:latin typeface="Times New Roman"/>
                <a:ea typeface="Times New Roman"/>
                <a:cs typeface="Times New Roman"/>
                <a:sym typeface="Times New Roman"/>
              </a:rPr>
              <a:t>Le possibili vittime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6" name="Google Shape;86;p17"/>
          <p:cNvSpPr txBox="1"/>
          <p:nvPr/>
        </p:nvSpPr>
        <p:spPr>
          <a:xfrm>
            <a:off x="86750" y="1165025"/>
            <a:ext cx="90849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Times New Roman"/>
              <a:buChar char="●"/>
            </a:pPr>
            <a:r>
              <a:rPr lang="it" sz="2000">
                <a:latin typeface="Times New Roman"/>
                <a:ea typeface="Times New Roman"/>
                <a:cs typeface="Times New Roman"/>
                <a:sym typeface="Times New Roman"/>
              </a:rPr>
              <a:t>donne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Times New Roman"/>
              <a:buChar char="●"/>
            </a:pPr>
            <a:r>
              <a:rPr lang="it" sz="2000">
                <a:latin typeface="Times New Roman"/>
                <a:ea typeface="Times New Roman"/>
                <a:cs typeface="Times New Roman"/>
                <a:sym typeface="Times New Roman"/>
              </a:rPr>
              <a:t>disabili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Times New Roman"/>
              <a:buChar char="●"/>
            </a:pPr>
            <a:r>
              <a:rPr lang="it" sz="2000">
                <a:latin typeface="Times New Roman"/>
                <a:ea typeface="Times New Roman"/>
                <a:cs typeface="Times New Roman"/>
                <a:sym typeface="Times New Roman"/>
              </a:rPr>
              <a:t>ebrei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Times New Roman"/>
              <a:buChar char="●"/>
            </a:pPr>
            <a:r>
              <a:rPr lang="it" sz="2000">
                <a:latin typeface="Times New Roman"/>
                <a:ea typeface="Times New Roman"/>
                <a:cs typeface="Times New Roman"/>
                <a:sym typeface="Times New Roman"/>
              </a:rPr>
              <a:t>omosessuali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Times New Roman"/>
              <a:buChar char="●"/>
            </a:pPr>
            <a:r>
              <a:rPr lang="it" sz="2000">
                <a:latin typeface="Times New Roman"/>
                <a:ea typeface="Times New Roman"/>
                <a:cs typeface="Times New Roman"/>
                <a:sym typeface="Times New Roman"/>
              </a:rPr>
              <a:t>stranieri 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87" name="Google Shape;8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5975" y="1165025"/>
            <a:ext cx="6922575" cy="3806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3041225"/>
            <a:ext cx="1811175" cy="1811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4500">
        <p14:flip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6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5B7E0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/>
          <p:nvPr>
            <p:ph type="title"/>
          </p:nvPr>
        </p:nvSpPr>
        <p:spPr>
          <a:xfrm>
            <a:off x="88600" y="2793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">
                <a:latin typeface="Times New Roman"/>
                <a:ea typeface="Times New Roman"/>
                <a:cs typeface="Times New Roman"/>
                <a:sym typeface="Times New Roman"/>
              </a:rPr>
              <a:t>Le conseguenze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4" name="Google Shape;94;p18"/>
          <p:cNvSpPr txBox="1"/>
          <p:nvPr/>
        </p:nvSpPr>
        <p:spPr>
          <a:xfrm>
            <a:off x="713925" y="1405375"/>
            <a:ext cx="3132300" cy="27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>
                <a:latin typeface="Playfair Display"/>
                <a:ea typeface="Playfair Display"/>
                <a:cs typeface="Playfair Display"/>
                <a:sym typeface="Playfair Display"/>
              </a:rPr>
              <a:t>Possono essere:</a:t>
            </a:r>
            <a:endParaRPr sz="18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>
                <a:latin typeface="Playfair Display"/>
                <a:ea typeface="Playfair Display"/>
                <a:cs typeface="Playfair Display"/>
                <a:sym typeface="Playfair Display"/>
              </a:rPr>
              <a:t>-vergogna</a:t>
            </a:r>
            <a:endParaRPr sz="18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>
                <a:latin typeface="Playfair Display"/>
                <a:ea typeface="Playfair Display"/>
                <a:cs typeface="Playfair Display"/>
                <a:sym typeface="Playfair Display"/>
              </a:rPr>
              <a:t>-isolamento sociale</a:t>
            </a:r>
            <a:endParaRPr sz="18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>
                <a:latin typeface="Playfair Display"/>
                <a:ea typeface="Playfair Display"/>
                <a:cs typeface="Playfair Display"/>
                <a:sym typeface="Playfair Display"/>
              </a:rPr>
              <a:t>-depressione</a:t>
            </a:r>
            <a:endParaRPr sz="18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>
                <a:latin typeface="Playfair Display"/>
                <a:ea typeface="Playfair Display"/>
                <a:cs typeface="Playfair Display"/>
                <a:sym typeface="Playfair Display"/>
              </a:rPr>
              <a:t>-attacchi di panico</a:t>
            </a:r>
            <a:endParaRPr sz="18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>
                <a:latin typeface="Playfair Display"/>
                <a:ea typeface="Playfair Display"/>
                <a:cs typeface="Playfair Display"/>
                <a:sym typeface="Playfair Display"/>
              </a:rPr>
              <a:t>-suicidio</a:t>
            </a:r>
            <a:endParaRPr sz="18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95" name="Google Shape;9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53400" y="1157900"/>
            <a:ext cx="4674150" cy="3295975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8"/>
          <p:cNvSpPr txBox="1"/>
          <p:nvPr/>
        </p:nvSpPr>
        <p:spPr>
          <a:xfrm>
            <a:off x="1230365" y="3535588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4700">
        <p14:prism dir="l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5B7E0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/>
          <p:nvPr>
            <p:ph type="title"/>
          </p:nvPr>
        </p:nvSpPr>
        <p:spPr>
          <a:xfrm>
            <a:off x="534775" y="22980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latin typeface="Times New Roman"/>
                <a:ea typeface="Times New Roman"/>
                <a:cs typeface="Times New Roman"/>
                <a:sym typeface="Times New Roman"/>
              </a:rPr>
              <a:t>Testimonianza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2" name="Google Shape;102;p19"/>
          <p:cNvSpPr txBox="1"/>
          <p:nvPr/>
        </p:nvSpPr>
        <p:spPr>
          <a:xfrm>
            <a:off x="3622728" y="1758928"/>
            <a:ext cx="3289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2400">
                <a:latin typeface="Times New Roman"/>
                <a:ea typeface="Times New Roman"/>
                <a:cs typeface="Times New Roman"/>
                <a:sym typeface="Times New Roman"/>
              </a:rPr>
              <a:t>Carolina</a:t>
            </a:r>
            <a:endParaRPr sz="3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03" name="Google Shape;103;p19"/>
          <p:cNvCxnSpPr/>
          <p:nvPr/>
        </p:nvCxnSpPr>
        <p:spPr>
          <a:xfrm flipH="1">
            <a:off x="4157817" y="2251532"/>
            <a:ext cx="15900" cy="795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4" name="Google Shape;104;p19"/>
          <p:cNvSpPr txBox="1"/>
          <p:nvPr/>
        </p:nvSpPr>
        <p:spPr>
          <a:xfrm>
            <a:off x="3556510" y="3474717"/>
            <a:ext cx="2031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2800">
                <a:latin typeface="Times New Roman"/>
                <a:ea typeface="Times New Roman"/>
                <a:cs typeface="Times New Roman"/>
                <a:sym typeface="Times New Roman"/>
              </a:rPr>
              <a:t>suicidio</a:t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5" name="Google Shape;10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317928" cy="1866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69160" y="3277175"/>
            <a:ext cx="4074840" cy="1866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3700">
        <p:fade thruBlk="1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5B7E0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>
            <p:ph type="title"/>
          </p:nvPr>
        </p:nvSpPr>
        <p:spPr>
          <a:xfrm>
            <a:off x="311700" y="4163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3355">
                <a:latin typeface="Times New Roman"/>
                <a:ea typeface="Times New Roman"/>
                <a:cs typeface="Times New Roman"/>
                <a:sym typeface="Times New Roman"/>
              </a:rPr>
              <a:t>Come prevenirlo</a:t>
            </a:r>
            <a:endParaRPr b="1" sz="3355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12" name="Google Shape;112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9250" lvl="0" marL="457200" rtl="0" algn="l">
              <a:spcBef>
                <a:spcPts val="26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Times New Roman"/>
              <a:buChar char="●"/>
            </a:pPr>
            <a:r>
              <a:rPr lang="it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Utilizzare delle password sicure e non rivelarle a nessuno.</a:t>
            </a:r>
            <a:endParaRPr sz="1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Times New Roman"/>
              <a:buChar char="●"/>
            </a:pPr>
            <a:r>
              <a:rPr lang="it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Proteggere la propria sfera privata. </a:t>
            </a:r>
            <a:endParaRPr sz="1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Times New Roman"/>
              <a:buChar char="●"/>
            </a:pPr>
            <a:r>
              <a:rPr lang="it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Sui social media accettare come amici soltanto le persone che si conoscono.</a:t>
            </a:r>
            <a:endParaRPr sz="19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omfortaa"/>
              <a:buChar char="●"/>
            </a:pPr>
            <a:r>
              <a:rPr lang="it" sz="1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Non postare foto o filmati imbarazzati</a:t>
            </a:r>
            <a:r>
              <a:rPr lang="it" sz="16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.</a:t>
            </a:r>
            <a:endParaRPr sz="16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26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3" name="Google Shape;11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09375" y="2448225"/>
            <a:ext cx="2558875" cy="254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4600">
        <p14:gallery dir="l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5B7E0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/>
          <p:nvPr>
            <p:ph type="title"/>
          </p:nvPr>
        </p:nvSpPr>
        <p:spPr>
          <a:xfrm>
            <a:off x="139275" y="4594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it" sz="3020">
                <a:latin typeface="Times New Roman"/>
                <a:ea typeface="Times New Roman"/>
                <a:cs typeface="Times New Roman"/>
                <a:sym typeface="Times New Roman"/>
              </a:rPr>
              <a:t>Come gestirlo</a:t>
            </a:r>
            <a:endParaRPr b="1" sz="302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9" name="Google Shape;119;p21"/>
          <p:cNvSpPr txBox="1"/>
          <p:nvPr>
            <p:ph idx="1" type="body"/>
          </p:nvPr>
        </p:nvSpPr>
        <p:spPr>
          <a:xfrm>
            <a:off x="311700" y="11381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-Rivolgersi a un genitore, insegnante o altre persone di fiducia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it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</a:t>
            </a:r>
            <a:r>
              <a:rPr lang="it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Bloccare e segnalare il molestatore nel Social network corrispondente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it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Nei casi gravi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20" name="Google Shape;120;p21"/>
          <p:cNvCxnSpPr/>
          <p:nvPr/>
        </p:nvCxnSpPr>
        <p:spPr>
          <a:xfrm flipH="1" rot="10800000">
            <a:off x="2598775" y="2390900"/>
            <a:ext cx="1179900" cy="78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1" name="Google Shape;121;p21"/>
          <p:cNvSpPr txBox="1"/>
          <p:nvPr/>
        </p:nvSpPr>
        <p:spPr>
          <a:xfrm>
            <a:off x="3979750" y="2148500"/>
            <a:ext cx="3741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>
                <a:latin typeface="Times New Roman"/>
                <a:ea typeface="Times New Roman"/>
                <a:cs typeface="Times New Roman"/>
                <a:sym typeface="Times New Roman"/>
              </a:rPr>
              <a:t>presentare denuncia alla polizia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22" name="Google Shape;12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47226" y="2520925"/>
            <a:ext cx="3496773" cy="2622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4700">
        <p14:flip dir="l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5B7E0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2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 sz="5200">
                <a:latin typeface="Times New Roman"/>
                <a:ea typeface="Times New Roman"/>
                <a:cs typeface="Times New Roman"/>
                <a:sym typeface="Times New Roman"/>
              </a:rPr>
              <a:t>FINE</a:t>
            </a:r>
            <a:endParaRPr sz="5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" name="Google Shape;128;p22"/>
          <p:cNvSpPr txBox="1"/>
          <p:nvPr/>
        </p:nvSpPr>
        <p:spPr>
          <a:xfrm>
            <a:off x="904750" y="4226350"/>
            <a:ext cx="7138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>
                <a:latin typeface="Times New Roman"/>
                <a:ea typeface="Times New Roman"/>
                <a:cs typeface="Times New Roman"/>
                <a:sym typeface="Times New Roman"/>
              </a:rPr>
              <a:t>GRAZIE PER L’ASCOLTO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mc:AlternateContent>
    <mc:Choice Requires="p14">
      <p:transition spd="slow" p14:dur="35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