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2" r:id="rId5"/>
    <p:sldId id="259" r:id="rId6"/>
    <p:sldId id="260" r:id="rId7"/>
    <p:sldId id="273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</p:sldIdLst>
  <p:sldSz cx="10691813" cy="7562850"/>
  <p:notesSz cx="6858000" cy="9144000"/>
  <p:embeddedFontLst>
    <p:embeddedFont>
      <p:font typeface="Constantia" panose="02030602050306030303" pitchFamily="18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000000"/>
          </p15:clr>
        </p15:guide>
        <p15:guide id="2" pos="3368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iv5MEPl4nqgo8/HyExY0y3Mopu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362" y="42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7041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f3488104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gf3488104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8453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843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6454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24922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6529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5462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6357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12056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46961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f7ea1c87a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4" name="Google Shape;144;gf7ea1c87a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99097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f7ea1c87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0" name="Google Shape;150;gf7ea1c87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3914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36067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f7ea1c87a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gf7ea1c87a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0649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9720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f7ea1c87a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gf7ea1c87a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1750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34881042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f34881042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34881042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f34881042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34881042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f34881042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body" idx="1"/>
          </p:nvPr>
        </p:nvSpPr>
        <p:spPr>
          <a:xfrm>
            <a:off x="593061" y="2198270"/>
            <a:ext cx="9430513" cy="41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529245" y="846292"/>
            <a:ext cx="9454236" cy="3700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22"/>
              <a:buFont typeface="Calibri"/>
              <a:buNone/>
              <a:defRPr sz="8822"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1"/>
          </p:nvPr>
        </p:nvSpPr>
        <p:spPr>
          <a:xfrm>
            <a:off x="585377" y="4617634"/>
            <a:ext cx="8091029" cy="1815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chemeClr val="dk1"/>
              </a:buClr>
              <a:buSzPts val="3088"/>
              <a:buNone/>
              <a:defRPr sz="3088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985"/>
              <a:buNone/>
              <a:defRPr sz="198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888888"/>
              </a:buClr>
              <a:buSzPts val="1544"/>
              <a:buNone/>
              <a:defRPr sz="154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body" idx="1"/>
          </p:nvPr>
        </p:nvSpPr>
        <p:spPr>
          <a:xfrm>
            <a:off x="593396" y="2198268"/>
            <a:ext cx="4450467" cy="415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2651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426"/>
              <a:buChar char=" "/>
              <a:defRPr sz="2426"/>
            </a:lvl1pPr>
            <a:lvl2pPr marL="914400" lvl="1" indent="-36163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095"/>
              <a:buChar char=" "/>
              <a:defRPr sz="2095"/>
            </a:lvl2pPr>
            <a:lvl3pPr marL="1371600" lvl="2" indent="-34766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75"/>
              <a:buChar char=" "/>
              <a:defRPr sz="1875"/>
            </a:lvl3pPr>
            <a:lvl4pPr marL="1828800" lvl="3" indent="-333629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654"/>
              <a:buChar char=" "/>
              <a:defRPr sz="165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body" idx="2"/>
          </p:nvPr>
        </p:nvSpPr>
        <p:spPr>
          <a:xfrm>
            <a:off x="5563085" y="2198268"/>
            <a:ext cx="4450467" cy="415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2651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426"/>
              <a:buChar char=" "/>
              <a:defRPr sz="2426"/>
            </a:lvl1pPr>
            <a:lvl2pPr marL="914400" lvl="1" indent="-36163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095"/>
              <a:buChar char=" "/>
              <a:defRPr sz="2095"/>
            </a:lvl2pPr>
            <a:lvl3pPr marL="1371600" lvl="2" indent="-34766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75"/>
              <a:buChar char=" "/>
              <a:defRPr sz="1875"/>
            </a:lvl3pPr>
            <a:lvl4pPr marL="1828800" lvl="3" indent="-333629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654"/>
              <a:buChar char=" "/>
              <a:defRPr sz="165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1"/>
          </p:nvPr>
        </p:nvSpPr>
        <p:spPr>
          <a:xfrm>
            <a:off x="593396" y="2240845"/>
            <a:ext cx="4450467" cy="79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 b="0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 b="1"/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None/>
              <a:defRPr sz="1985" b="1"/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2"/>
          </p:nvPr>
        </p:nvSpPr>
        <p:spPr>
          <a:xfrm>
            <a:off x="593396" y="3017365"/>
            <a:ext cx="4450467" cy="3529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5666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316"/>
              <a:buChar char=" "/>
              <a:defRPr sz="2316"/>
            </a:lvl1pPr>
            <a:lvl2pPr marL="914400" lvl="1" indent="-354647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Char char=" "/>
              <a:defRPr sz="1985"/>
            </a:lvl2pPr>
            <a:lvl3pPr marL="1371600" lvl="2" indent="-34061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Char char=" "/>
              <a:defRPr sz="1764"/>
            </a:lvl3pPr>
            <a:lvl4pPr marL="1828800" lvl="3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3"/>
          </p:nvPr>
        </p:nvSpPr>
        <p:spPr>
          <a:xfrm>
            <a:off x="5573108" y="2238604"/>
            <a:ext cx="4450467" cy="796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 b="0" cap="none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None/>
              <a:defRPr sz="2206" b="1"/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None/>
              <a:defRPr sz="1985" b="1"/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4"/>
          </p:nvPr>
        </p:nvSpPr>
        <p:spPr>
          <a:xfrm>
            <a:off x="5573108" y="3015056"/>
            <a:ext cx="4450467" cy="3529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5666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316"/>
              <a:buChar char=" "/>
              <a:defRPr sz="2316"/>
            </a:lvl1pPr>
            <a:lvl2pPr marL="914400" lvl="1" indent="-354647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Char char=" "/>
              <a:defRPr sz="1985"/>
            </a:lvl2pPr>
            <a:lvl3pPr marL="1371600" lvl="2" indent="-34061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764"/>
              <a:buChar char=" "/>
              <a:defRPr sz="1764"/>
            </a:lvl3pPr>
            <a:lvl4pPr marL="1828800" lvl="3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4"/>
          <p:cNvSpPr/>
          <p:nvPr/>
        </p:nvSpPr>
        <p:spPr>
          <a:xfrm>
            <a:off x="6682383" y="0"/>
            <a:ext cx="4009430" cy="7562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title"/>
          </p:nvPr>
        </p:nvSpPr>
        <p:spPr>
          <a:xfrm>
            <a:off x="7244864" y="598017"/>
            <a:ext cx="2966978" cy="211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70"/>
              <a:buFont typeface="Calibri"/>
              <a:buNone/>
              <a:defRPr sz="397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body" idx="1"/>
          </p:nvPr>
        </p:nvSpPr>
        <p:spPr>
          <a:xfrm>
            <a:off x="668238" y="840317"/>
            <a:ext cx="5345907" cy="5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2651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426"/>
              <a:buChar char=" "/>
              <a:defRPr sz="2426"/>
            </a:lvl1pPr>
            <a:lvl2pPr marL="914400" lvl="1" indent="-36163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095"/>
              <a:buChar char=" "/>
              <a:defRPr sz="2095"/>
            </a:lvl2pPr>
            <a:lvl3pPr marL="1371600" lvl="2" indent="-347662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75"/>
              <a:buChar char=" "/>
              <a:defRPr sz="1875"/>
            </a:lvl3pPr>
            <a:lvl4pPr marL="1828800" lvl="3" indent="-333629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654"/>
              <a:buChar char=" "/>
              <a:defRPr sz="1654"/>
            </a:lvl4pPr>
            <a:lvl5pPr marL="2286000" lvl="4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5pPr>
            <a:lvl6pPr marL="2743200" lvl="5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6pPr>
            <a:lvl7pPr marL="3200400" lvl="6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7pPr>
            <a:lvl8pPr marL="3657600" lvl="7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8pPr>
            <a:lvl9pPr marL="4114800" lvl="8" indent="-326644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544"/>
              <a:buChar char=" "/>
              <a:defRPr sz="1544"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2"/>
          </p:nvPr>
        </p:nvSpPr>
        <p:spPr>
          <a:xfrm>
            <a:off x="7257649" y="2769972"/>
            <a:ext cx="2980343" cy="344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1323"/>
              </a:spcBef>
              <a:spcAft>
                <a:spcPts val="0"/>
              </a:spcAft>
              <a:buClr>
                <a:srgbClr val="404040"/>
              </a:buClr>
              <a:buSzPts val="1654"/>
              <a:buFont typeface="Calibri"/>
              <a:buNone/>
              <a:defRPr sz="1654">
                <a:solidFill>
                  <a:srgbClr val="404040"/>
                </a:solidFill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323"/>
              <a:buNone/>
              <a:defRPr sz="1323"/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103"/>
              <a:buNone/>
              <a:defRPr sz="1103"/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993"/>
              <a:buNone/>
              <a:defRPr sz="993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bg>
      <p:bgPr>
        <a:solidFill>
          <a:schemeClr val="accen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>
            <a:spLocks noGrp="1"/>
          </p:cNvSpPr>
          <p:nvPr>
            <p:ph type="title"/>
          </p:nvPr>
        </p:nvSpPr>
        <p:spPr>
          <a:xfrm>
            <a:off x="569339" y="5975587"/>
            <a:ext cx="9454236" cy="67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88"/>
              <a:buFont typeface="Calibri"/>
              <a:buNone/>
              <a:defRPr sz="3088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>
            <a:spLocks noGrp="1"/>
          </p:cNvSpPr>
          <p:nvPr>
            <p:ph type="pic" idx="2"/>
          </p:nvPr>
        </p:nvSpPr>
        <p:spPr>
          <a:xfrm>
            <a:off x="0" y="0"/>
            <a:ext cx="10691813" cy="5878855"/>
          </a:xfrm>
          <a:prstGeom prst="rect">
            <a:avLst/>
          </a:prstGeom>
          <a:solidFill>
            <a:srgbClr val="B7E0E9"/>
          </a:solidFill>
          <a:ln>
            <a:noFill/>
          </a:ln>
        </p:spPr>
      </p:sp>
      <p:sp>
        <p:nvSpPr>
          <p:cNvPr id="67" name="Google Shape;67;p25"/>
          <p:cNvSpPr txBox="1">
            <a:spLocks noGrp="1"/>
          </p:cNvSpPr>
          <p:nvPr>
            <p:ph type="body" idx="1"/>
          </p:nvPr>
        </p:nvSpPr>
        <p:spPr>
          <a:xfrm>
            <a:off x="593396" y="6517124"/>
            <a:ext cx="8093702" cy="588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323"/>
              </a:spcBef>
              <a:spcAft>
                <a:spcPts val="0"/>
              </a:spcAft>
              <a:buClr>
                <a:srgbClr val="262626"/>
              </a:buClr>
              <a:buSzPts val="1544"/>
              <a:buNone/>
              <a:defRPr sz="1544">
                <a:solidFill>
                  <a:srgbClr val="262626"/>
                </a:solidFill>
              </a:defRPr>
            </a:lvl1pPr>
            <a:lvl2pPr marL="914400" lvl="1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1323"/>
              <a:buNone/>
              <a:defRPr sz="1323"/>
            </a:lvl2pPr>
            <a:lvl3pPr marL="1371600" lvl="2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1103"/>
              <a:buNone/>
              <a:defRPr sz="1103"/>
            </a:lvl3pPr>
            <a:lvl4pPr marL="1828800" lvl="3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4pPr>
            <a:lvl5pPr marL="2286000" lvl="4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5pPr>
            <a:lvl6pPr marL="2743200" lvl="5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6pPr>
            <a:lvl7pPr marL="3200400" lvl="6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7pPr>
            <a:lvl8pPr marL="3657600" lvl="7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8pPr>
            <a:lvl9pPr marL="4114800" lvl="8" indent="-2286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FEFEFE"/>
              </a:buClr>
              <a:buSzPts val="993"/>
              <a:buNone/>
              <a:defRPr sz="993"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body" idx="1"/>
          </p:nvPr>
        </p:nvSpPr>
        <p:spPr>
          <a:xfrm rot="5400000">
            <a:off x="3231685" y="-440354"/>
            <a:ext cx="4153265" cy="94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>
            <a:spLocks noGrp="1"/>
          </p:cNvSpPr>
          <p:nvPr>
            <p:ph type="title"/>
          </p:nvPr>
        </p:nvSpPr>
        <p:spPr>
          <a:xfrm rot="5400000">
            <a:off x="6173749" y="2261076"/>
            <a:ext cx="5293995" cy="2305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body" idx="1"/>
          </p:nvPr>
        </p:nvSpPr>
        <p:spPr>
          <a:xfrm rot="5400000">
            <a:off x="1090029" y="374361"/>
            <a:ext cx="5955744" cy="678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1pPr>
            <a:lvl2pPr marL="914400" lvl="1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2pPr>
            <a:lvl3pPr marL="1371600" lvl="2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3pPr>
            <a:lvl4pPr marL="1828800" lvl="3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4pPr>
            <a:lvl5pPr marL="2286000" lvl="4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5pPr>
            <a:lvl6pPr marL="2743200" lvl="5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6pPr>
            <a:lvl7pPr marL="3200400" lvl="6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7pPr>
            <a:lvl8pPr marL="3657600" lvl="7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8pPr>
            <a:lvl9pPr marL="4114800" lvl="8" indent="-342900" algn="l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800"/>
              <a:buChar char=" "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576356" y="550874"/>
            <a:ext cx="9447219" cy="1828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93"/>
              <a:buFont typeface="Calibri"/>
              <a:buNone/>
              <a:defRPr sz="5293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593061" y="2198270"/>
            <a:ext cx="9430513" cy="415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6684" algn="l" rtl="0">
              <a:lnSpc>
                <a:spcPct val="85000"/>
              </a:lnSpc>
              <a:spcBef>
                <a:spcPts val="1434"/>
              </a:spcBef>
              <a:spcAft>
                <a:spcPts val="0"/>
              </a:spcAft>
              <a:buClr>
                <a:srgbClr val="262626"/>
              </a:buClr>
              <a:buSzPts val="2647"/>
              <a:buFont typeface="Arial"/>
              <a:buChar char=" "/>
              <a:defRPr sz="2647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684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647"/>
              <a:buFont typeface="Arial"/>
              <a:buChar char=" "/>
              <a:defRPr sz="2647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681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2206"/>
              <a:buFont typeface="Arial"/>
              <a:buChar char=" "/>
              <a:defRPr sz="2206" b="0" i="1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4647" algn="l" rtl="0">
              <a:lnSpc>
                <a:spcPct val="85000"/>
              </a:lnSpc>
              <a:spcBef>
                <a:spcPts val="662"/>
              </a:spcBef>
              <a:spcAft>
                <a:spcPts val="0"/>
              </a:spcAft>
              <a:buClr>
                <a:srgbClr val="262626"/>
              </a:buClr>
              <a:buSzPts val="1985"/>
              <a:buFont typeface="Arial"/>
              <a:buChar char=" "/>
              <a:defRPr sz="1985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601414" y="7071504"/>
            <a:ext cx="3608487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4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601414" y="7228374"/>
            <a:ext cx="4410373" cy="252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4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7648427" y="6428917"/>
            <a:ext cx="2566035" cy="15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925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inzia.detassis@liceodavincitn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meet.google.com/sno-vruo-rgq" TargetMode="External"/><Relationship Id="rId4" Type="http://schemas.openxmlformats.org/officeDocument/2006/relationships/hyperlink" Target="mailto:alternanza@liceodavincitn.i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alternanza@liceodavincitn.i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lternanza@liceodavincitn.i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f348810427_0_0"/>
          <p:cNvSpPr txBox="1"/>
          <p:nvPr/>
        </p:nvSpPr>
        <p:spPr>
          <a:xfrm>
            <a:off x="1423299" y="1310240"/>
            <a:ext cx="78468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Vademecum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18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referenti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di </a:t>
            </a:r>
            <a:r>
              <a:rPr lang="en-US" sz="18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nno </a:t>
            </a:r>
            <a:r>
              <a:rPr lang="en-US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scolastico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2025-2026</a:t>
            </a:r>
            <a:endParaRPr sz="1800" b="0" i="0" u="none" strike="noStrike" cap="none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88" name="Google Shape;88;gf348810427_0_0"/>
          <p:cNvSpPr txBox="1"/>
          <p:nvPr/>
        </p:nvSpPr>
        <p:spPr>
          <a:xfrm>
            <a:off x="995349" y="2171612"/>
            <a:ext cx="87027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4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 </a:t>
            </a: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di </a:t>
            </a:r>
            <a:r>
              <a:rPr lang="en-US" sz="14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prof.ssa</a:t>
            </a:r>
            <a:r>
              <a:rPr lang="en-US" sz="1400" b="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Cinzia</a:t>
            </a: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1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Detassis</a:t>
            </a:r>
            <a:endParaRPr sz="140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 per la </a:t>
            </a:r>
            <a:r>
              <a:rPr lang="en-US" sz="14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segreteria</a:t>
            </a:r>
            <a:r>
              <a:rPr lang="en-US" sz="14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</a:t>
            </a:r>
            <a:r>
              <a:rPr lang="en-US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sig.ra</a:t>
            </a:r>
            <a:r>
              <a:rPr lang="en-US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Michela </a:t>
            </a:r>
            <a:r>
              <a:rPr lang="en-US" b="1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Pizzolato</a:t>
            </a:r>
            <a:endParaRPr sz="1700" b="1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sp>
        <p:nvSpPr>
          <p:cNvPr id="89" name="Google Shape;89;gf348810427_0_0"/>
          <p:cNvSpPr txBox="1"/>
          <p:nvPr/>
        </p:nvSpPr>
        <p:spPr>
          <a:xfrm>
            <a:off x="995350" y="3351600"/>
            <a:ext cx="3384000" cy="3806700"/>
          </a:xfrm>
          <a:prstGeom prst="rect">
            <a:avLst/>
          </a:prstGeom>
          <a:noFill/>
          <a:ln w="19050" cap="flat" cmpd="sng">
            <a:solidFill>
              <a:schemeClr val="dk1">
                <a:alpha val="4039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CONTATTI</a:t>
            </a:r>
            <a:endParaRPr sz="15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5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di </a:t>
            </a:r>
            <a:r>
              <a:rPr lang="en-US" sz="15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Cinzia</a:t>
            </a:r>
            <a:r>
              <a:rPr lang="en-US" sz="1500" b="1" i="0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5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Detassis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5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cinzia.detassis@liceodavincitn.it</a:t>
            </a:r>
            <a:r>
              <a:rPr lang="en-US" sz="1500" b="0" i="0" u="sng" strike="noStrike" cap="none" dirty="0">
                <a:solidFill>
                  <a:srgbClr val="1D2024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)</a:t>
            </a:r>
            <a:r>
              <a:rPr lang="en-US" sz="15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5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5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Segreteria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5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</a:t>
            </a:r>
            <a:r>
              <a:rPr lang="en-US" sz="15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1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Michela </a:t>
            </a:r>
            <a:r>
              <a:rPr lang="en-US" sz="1500" b="1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Pizzolato</a:t>
            </a:r>
            <a:endParaRPr sz="15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500" b="0" i="0" u="sng" strike="noStrike" cap="none" dirty="0">
                <a:solidFill>
                  <a:srgbClr val="1D2024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15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alternanza@liceodavincitn.it</a:t>
            </a:r>
            <a:r>
              <a:rPr lang="en-US" sz="1500" b="0" i="0" u="sng" strike="noStrike" cap="none" dirty="0">
                <a:solidFill>
                  <a:srgbClr val="1D2024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)</a:t>
            </a:r>
            <a:endParaRPr sz="15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f348810427_0_0"/>
          <p:cNvSpPr txBox="1"/>
          <p:nvPr/>
        </p:nvSpPr>
        <p:spPr>
          <a:xfrm>
            <a:off x="4379350" y="3351600"/>
            <a:ext cx="5918100" cy="3806700"/>
          </a:xfrm>
          <a:prstGeom prst="rect">
            <a:avLst/>
          </a:prstGeom>
          <a:noFill/>
          <a:ln w="15875" cap="flat" cmpd="sng">
            <a:solidFill>
              <a:schemeClr val="dk1">
                <a:alpha val="3804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lang="en-US" sz="1600" b="1" i="0" u="none" strike="noStrike" cap="none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6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CANALI </a:t>
            </a:r>
            <a:r>
              <a:rPr lang="en-US" sz="16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COMUNICAZIONE (per </a:t>
            </a:r>
            <a:r>
              <a:rPr lang="en-US" sz="16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6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genitori</a:t>
            </a:r>
            <a:r>
              <a:rPr lang="en-US" sz="16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docenti</a:t>
            </a:r>
            <a:r>
              <a:rPr lang="en-US" sz="16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9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6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”)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lang="en-US" sz="1600" b="0" i="0" u="none" strike="noStrike" cap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6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Sportello</a:t>
            </a:r>
            <a:r>
              <a:rPr lang="en-US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ASL: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tutti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giorni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durante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ricreazione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l’ufficio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(aula 1.16 primo piano ala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rimane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aperto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endParaRPr lang="en-US" sz="1600" b="0" i="0" u="none" strike="noStrike" cap="none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Sportello</a:t>
            </a:r>
            <a:r>
              <a:rPr lang="en-US" sz="16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</a:t>
            </a:r>
            <a:r>
              <a:rPr lang="en-US" sz="1600" b="1" i="1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online</a:t>
            </a: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aperto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genitori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docenti</a:t>
            </a: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→</a:t>
            </a: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appuntamento</a:t>
            </a:r>
            <a:r>
              <a:rPr lang="en-US" sz="16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</a:t>
            </a:r>
            <a:r>
              <a:rPr lang="en-US" sz="1600" b="1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600" b="1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di </a:t>
            </a:r>
            <a:r>
              <a:rPr lang="en-US" sz="1600" b="1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1600" b="1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Cinzia</a:t>
            </a:r>
            <a:r>
              <a:rPr lang="en-US" sz="1600" b="1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Detassis</a:t>
            </a:r>
            <a:r>
              <a:rPr lang="en-US" sz="16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riceve</a:t>
            </a:r>
            <a:r>
              <a:rPr lang="en-US" sz="160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</a:t>
            </a:r>
            <a:r>
              <a:rPr lang="en-US" sz="1600" b="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 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link</a:t>
            </a:r>
            <a:r>
              <a:rPr lang="en-US" sz="1600" b="0" i="0" u="sng" strike="noStrike" cap="none" dirty="0">
                <a:solidFill>
                  <a:srgbClr val="1D2024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600" b="1" i="0" u="sng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meet.google.com/</a:t>
            </a:r>
            <a:r>
              <a:rPr lang="en-US" sz="1600" b="1" i="0" u="sng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sno-vruo-rgq</a:t>
            </a:r>
            <a:r>
              <a:rPr lang="en-US" sz="1600" b="1" i="0" u="sng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1600" b="1" i="0" u="sng" strike="noStrike" cap="none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1319200" y="402625"/>
            <a:ext cx="80868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NEI LICEI DELLA PROVINCIA DI TRENTO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606950" y="1445575"/>
            <a:ext cx="9083100" cy="4993500"/>
          </a:xfrm>
          <a:prstGeom prst="rect">
            <a:avLst/>
          </a:prstGeom>
          <a:noFill/>
          <a:ln w="22225" cap="flat" cmpd="sng">
            <a:solidFill>
              <a:schemeClr val="dk1">
                <a:alpha val="36078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un’esperienza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educativa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obbligatoria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superiori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20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metodologia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didattica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fondata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sull'integrazione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curricolo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scolastico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momenti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apprendimento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aula e in un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ambiente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lavorativo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sviluppa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competenze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anche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attraverso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l’operatività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situazioni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endParaRPr sz="18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Provincia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Trento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liceali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hanno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compiuto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quindicesimo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anno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150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obbligatorie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5454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700" b="0" i="0" u="none" strike="noStrike" cap="none" dirty="0">
              <a:solidFill>
                <a:srgbClr val="000000"/>
              </a:solidFill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/>
          <p:nvPr/>
        </p:nvSpPr>
        <p:spPr>
          <a:xfrm>
            <a:off x="925928" y="554975"/>
            <a:ext cx="8697900" cy="62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ATTIVITA’ RICONOSCIUTE AI FINI DELL’ALTERNANZA</a:t>
            </a:r>
            <a:endParaRPr sz="24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-US" sz="16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irocinio</a:t>
            </a:r>
            <a:r>
              <a:rPr lang="en-US" sz="1600" b="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un </a:t>
            </a:r>
            <a:r>
              <a:rPr lang="en-US" sz="16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luogo</a:t>
            </a:r>
            <a:r>
              <a:rPr lang="en-US" sz="16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16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reale</a:t>
            </a:r>
            <a:endParaRPr sz="1600" b="1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isita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aziendale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guidata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mpresa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formativa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simulata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cooperativa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formativa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scolastica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sportiva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(solo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cui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sia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assegnato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tutor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sportivo</a:t>
            </a: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retribuito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9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Frequenza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nno/</a:t>
            </a:r>
            <a:r>
              <a:rPr lang="en-US" sz="16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semestre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all’estero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ormazione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TSM,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preparatori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Testimonianze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professionisti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Elaborazione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esperienze</a:t>
            </a:r>
            <a:endParaRPr sz="19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volontariato</a:t>
            </a:r>
            <a:endParaRPr sz="1900" b="1" i="0" u="none" strike="noStrike" cap="none" dirty="0">
              <a:solidFill>
                <a:srgbClr val="000000"/>
              </a:solidFill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Partecipazione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600" b="1" i="1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challenge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competizioni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internazionali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in team con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ricercatori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universitari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delle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fondazioni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ricerca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6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territorio</a:t>
            </a:r>
            <a:r>
              <a:rPr lang="en-US" sz="16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1600" b="0" i="0" u="none" strike="noStrike" cap="none" dirty="0" smtClean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Frequenza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conservatorio</a:t>
            </a:r>
            <a:r>
              <a:rPr lang="en-US" sz="1600" b="1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musicale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600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accademici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Bonporti</a:t>
            </a:r>
            <a:r>
              <a:rPr lang="en-US" sz="1600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ü"/>
            </a:pPr>
            <a:r>
              <a:rPr lang="en-US" sz="16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600" b="0" i="0" u="none" strike="noStrike" cap="none" dirty="0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600" b="1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Orientamento</a:t>
            </a:r>
            <a:endParaRPr sz="16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93450" y="2350073"/>
            <a:ext cx="6156000" cy="21798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200000"/>
              </a:lnSpc>
            </a:pPr>
            <a:r>
              <a:rPr lang="it-IT" dirty="0"/>
              <a:t>Con la delibera n. 688/17 maggio 2024 il collegamento tra Alternanza Scuola-Lavoro e Orientamento viene ulteriormente potenziato con la previsione che, a partire dall’anno scolastico 2023-24, le </a:t>
            </a:r>
            <a:r>
              <a:rPr lang="it-IT" dirty="0">
                <a:solidFill>
                  <a:srgbClr val="FF0000"/>
                </a:solidFill>
              </a:rPr>
              <a:t>attività di Orientamento svolte nell’ultimo triennio rientrano tra le attività di Alternanza Scuola-Lavoro e sono conteggiate all’interno del relativo monte ore. </a:t>
            </a:r>
          </a:p>
        </p:txBody>
      </p:sp>
    </p:spTree>
    <p:extLst>
      <p:ext uri="{BB962C8B-B14F-4D97-AF65-F5344CB8AC3E}">
        <p14:creationId xmlns:p14="http://schemas.microsoft.com/office/powerpoint/2010/main" val="297768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/>
        </p:nvSpPr>
        <p:spPr>
          <a:xfrm>
            <a:off x="996950" y="978400"/>
            <a:ext cx="8697900" cy="47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ATTIVITA’ RICONOSCIUTE AI FINI DELL’ALTERNANZA</a:t>
            </a:r>
            <a:endParaRPr sz="24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NELLA PROVINCIA DI TRENTO</a:t>
            </a:r>
            <a:endParaRPr sz="24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4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1800" b="1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Trentino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vigono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b="0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18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possibilità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riconoscere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nell’alternanza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anche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retribuito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volontariato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vincolo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realizzare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almeno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50% 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 monte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orario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dedicato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all'alternanza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ad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 di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fuori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dell’Istituto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scolastico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valorizzando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l’esperienza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concreta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contesto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lavorativo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2600" marR="0" lvl="0" indent="-228600" algn="just" rtl="0">
              <a:lnSpc>
                <a:spcPct val="145454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45454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9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891175" y="5687775"/>
            <a:ext cx="8491500" cy="6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996475" y="1495425"/>
            <a:ext cx="8676300" cy="52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nostro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Liceo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vengono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riconosciute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5652"/>
              </a:lnSpc>
              <a:spcBef>
                <a:spcPts val="147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Times New Roman"/>
              <a:buNone/>
            </a:pPr>
            <a:r>
              <a:rPr lang="en-US" sz="18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le </a:t>
            </a:r>
            <a:r>
              <a:rPr lang="en-US" sz="18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classi</a:t>
            </a:r>
            <a:r>
              <a:rPr lang="en-US" sz="18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terze</a:t>
            </a:r>
            <a:r>
              <a:rPr lang="en-US" sz="18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just" rtl="0">
              <a:lnSpc>
                <a:spcPct val="13565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</a:t>
            </a:r>
            <a:r>
              <a:rPr lang="en-US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min.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destinate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serie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introduttive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all’Alternanza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organizzate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rivolte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62857"/>
              </a:lnSpc>
              <a:spcBef>
                <a:spcPts val="147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Inoltre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nell’arco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triennio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riconosciute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800" b="0" i="0" u="none" strike="sng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nell’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ambito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Grest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aiuto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...)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14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per lo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svolgimento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mansioni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livello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organizzativo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o in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qualità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istruttore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giudice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ambito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sportivo</a:t>
            </a:r>
            <a:endParaRPr sz="1800" b="0" i="0" u="none" strike="sng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2940"/>
              </a:spcBef>
              <a:spcAft>
                <a:spcPts val="0"/>
              </a:spcAft>
              <a:buNone/>
            </a:pPr>
            <a:r>
              <a:rPr lang="en-US" sz="1800" b="1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1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 </a:t>
            </a:r>
            <a:r>
              <a:rPr lang="en-US" sz="1800" b="1" u="sng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classi</a:t>
            </a:r>
            <a:r>
              <a:rPr lang="en-US" sz="1800" b="1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u="sng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quinte</a:t>
            </a:r>
            <a:r>
              <a:rPr lang="en-US" sz="1800" b="1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800" u="sng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dall’anno</a:t>
            </a:r>
            <a:r>
              <a:rPr lang="en-US" sz="1800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u="sng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scol</a:t>
            </a:r>
            <a:r>
              <a:rPr lang="en-US" sz="1800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2027-2029):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just" rtl="0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 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per la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preparazione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presentazione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colloquio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dell’esame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Stato</a:t>
            </a:r>
            <a:endParaRPr sz="1800" strike="sngStrik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839900" y="733425"/>
            <a:ext cx="61119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RICONOSCIUTE NELL’AMBITO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 LICEO </a:t>
            </a:r>
            <a:r>
              <a:rPr lang="en-US" sz="2400" b="1" i="1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 VINCI</a:t>
            </a:r>
            <a:endParaRPr sz="2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2400" b="1" smtClean="0">
                <a:solidFill>
                  <a:srgbClr val="FF0000"/>
                </a:solidFill>
                <a:latin typeface="+mj-lt"/>
              </a:rPr>
              <a:t>Attività di Alternanza Scuola-Lavoro a valenza orientativa</a:t>
            </a:r>
            <a:endParaRPr lang="it-IT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584184" y="1923062"/>
            <a:ext cx="9430513" cy="4153265"/>
          </a:xfrm>
        </p:spPr>
        <p:txBody>
          <a:bodyPr>
            <a:normAutofit/>
          </a:bodyPr>
          <a:lstStyle/>
          <a:p>
            <a:pPr algn="just"/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base alle </a:t>
            </a:r>
            <a:r>
              <a:rPr lang="it-I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“Linee 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guida per  l’orientamento continuo e permanente nell’istruzione e nella formazione professionale della  Provincia autonoma di </a:t>
            </a:r>
            <a:r>
              <a:rPr lang="it-I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Trento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(Dl. n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1759/29 settembre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’23), </a:t>
            </a:r>
            <a:r>
              <a:rPr lang="it-IT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attività ASL </a:t>
            </a:r>
            <a:r>
              <a:rPr lang="it-IT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vengono inserite tra le attività di Orientamento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realizzabili nella  fase della scuola secondaria di secondo grado. </a:t>
            </a:r>
          </a:p>
          <a:p>
            <a:pPr algn="just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la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Delibera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688/17 maggio 2024 il collegamento tra Alternanza Scuola-Lavoro e  Orientamento viene ulteriormente potenziato con la previsione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 </a:t>
            </a:r>
            <a:r>
              <a:rPr lang="it-IT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it-IT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attività di Orientamento svolte nell’ultimo triennio rientrano tra le attività </a:t>
            </a:r>
            <a:r>
              <a:rPr lang="it-IT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ASL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sono conteggiate all’interno del relativo monte ore. </a:t>
            </a:r>
            <a:endParaRPr lang="it-I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t-IT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 link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it-IT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quadro delle attività ASL a valenza orientativa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previste al </a:t>
            </a:r>
            <a:r>
              <a:rPr lang="it-IT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Vinci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ogni classe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840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/>
          <p:nvPr/>
        </p:nvSpPr>
        <p:spPr>
          <a:xfrm>
            <a:off x="696900" y="3699800"/>
            <a:ext cx="8702700" cy="31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lang="en-US" sz="1800" b="1" i="0" u="none" strike="noStrike" cap="none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L’OBBLIGO 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ALTERNANZA SCUOLA-LAVORO PER GLI STUDENTI 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BES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certificati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L.104/1992, 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disturbi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specifici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dell’apprendimento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quelli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situazione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svantaggio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valgono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disposizioni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previste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normativa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vigente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La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progettazione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la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realizzazione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la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coerenti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previsto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PEI o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PEP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definire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anche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strumenti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l’effettivo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svolgimento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dell’Alternanza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cuola-Lavoro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le relative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modalità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attuazione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671500" y="631150"/>
            <a:ext cx="8699400" cy="3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lang="en-US" sz="1800" b="1" i="0" u="none" strike="noStrike" cap="none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NELL’AMBITO 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DELL’ESAME DI 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MATURITA’</a:t>
            </a:r>
            <a:endParaRPr sz="18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lang="en-US" sz="18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l’ammissione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all’esame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Maturità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dovranno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 </a:t>
            </a:r>
            <a:r>
              <a:rPr lang="en-US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150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ore </a:t>
            </a:r>
            <a:r>
              <a:rPr lang="en-US" sz="1800" b="1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obbligatorie</a:t>
            </a:r>
            <a:r>
              <a:rPr lang="en-US" sz="1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colloquio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</a:t>
            </a:r>
            <a:r>
              <a:rPr lang="en-US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’esame</a:t>
            </a: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Maturità</a:t>
            </a:r>
            <a:r>
              <a:rPr lang="en-US" sz="1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prevede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parte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dedicata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personale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/>
          <p:nvPr/>
        </p:nvSpPr>
        <p:spPr>
          <a:xfrm>
            <a:off x="992175" y="1609100"/>
            <a:ext cx="8702700" cy="46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lang="it-IT" sz="1500" dirty="0" smtClean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lang="it-IT" sz="15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15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svolgono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sono</a:t>
            </a:r>
            <a:r>
              <a:rPr lang="en-US" sz="1800" b="0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equiparati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allo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status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lavoratori</a:t>
            </a:r>
            <a:r>
              <a:rPr lang="en-US" sz="1800" b="1" i="0" u="none" strike="noStrike" cap="none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b="1" i="0" u="none" strike="noStrike" cap="none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godono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garanzia</a:t>
            </a: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assicurativa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contro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rischio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infortuni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per la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responsabilità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civile</a:t>
            </a:r>
            <a:r>
              <a:rPr lang="en-US" sz="1800" b="1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eventuali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danni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provocati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durante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lo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svolgimento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dell’attività</a:t>
            </a:r>
            <a: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dirty="0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849300" y="719350"/>
            <a:ext cx="8282100" cy="8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NORMATIVA SULLA SALUTE E SICUREZZA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ALTERNANZA SCUOLA-LAVORO</a:t>
            </a:r>
            <a:endParaRPr sz="2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"/>
          <p:cNvSpPr txBox="1"/>
          <p:nvPr/>
        </p:nvSpPr>
        <p:spPr>
          <a:xfrm>
            <a:off x="849925" y="892300"/>
            <a:ext cx="8707500" cy="10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CODICE DI COMPORTAMENTO PER I TIROCINANTI PRESSO LA PROVINCIA AUTONOMA DI TRENTO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"/>
          <p:cNvSpPr txBox="1"/>
          <p:nvPr/>
        </p:nvSpPr>
        <p:spPr>
          <a:xfrm>
            <a:off x="1051800" y="2243022"/>
            <a:ext cx="8702700" cy="15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 studenti che svolgono il tirocinio presso gli uffici e le strutture della Provincia autonoma di Trento sono tenuti ad osservare il Codice di comportamento dei dipendenti della Provincia stessa.</a:t>
            </a: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0"/>
          <p:cNvSpPr txBox="1"/>
          <p:nvPr/>
        </p:nvSpPr>
        <p:spPr>
          <a:xfrm>
            <a:off x="790650" y="3188375"/>
            <a:ext cx="8415300" cy="10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lang="en-US" sz="2400" b="1" i="0" u="none" strike="noStrike" cap="none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24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ORARIO </a:t>
            </a:r>
            <a:r>
              <a:rPr lang="en-US" sz="24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 TIROCINI</a:t>
            </a:r>
            <a:endParaRPr sz="2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0"/>
          <p:cNvSpPr txBox="1"/>
          <p:nvPr/>
        </p:nvSpPr>
        <p:spPr>
          <a:xfrm>
            <a:off x="932750" y="4377575"/>
            <a:ext cx="8826300" cy="24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quanto riguarda gli studenti minorenni è necessario specificare che durante il tirocinio curriculare: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 studenti tirocinanti minorenni sono equiparati ai </a:t>
            </a:r>
            <a:r>
              <a:rPr lang="en-US" sz="1800" b="1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lavoratori dipendenti minorenni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rgbClr val="1D2024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minori possono fare </a:t>
            </a:r>
            <a:r>
              <a:rPr lang="en-US" sz="1800" b="1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 ore settimanali </a:t>
            </a: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 2 giorni di riposo consecutivi (anche se non obbligatoriamente la domenica)</a:t>
            </a:r>
            <a:endParaRPr sz="180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>
                <a:solidFill>
                  <a:srgbClr val="1D20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minori non possono fare lavoro straordinario e/o lavoro notturno</a:t>
            </a:r>
            <a:endParaRPr sz="1800" b="0" i="1" u="none" strike="noStrike" cap="none">
              <a:solidFill>
                <a:srgbClr val="000000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 txBox="1"/>
          <p:nvPr/>
        </p:nvSpPr>
        <p:spPr>
          <a:xfrm>
            <a:off x="1816825" y="402625"/>
            <a:ext cx="71691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1"/>
          <p:cNvSpPr txBox="1"/>
          <p:nvPr/>
        </p:nvSpPr>
        <p:spPr>
          <a:xfrm>
            <a:off x="833450" y="1411369"/>
            <a:ext cx="9026400" cy="4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</a:t>
            </a: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</a:t>
            </a: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PROCEDURE</a:t>
            </a:r>
            <a:endParaRPr sz="2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9525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0" u="none" strike="noStrike" cap="none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Individuazione dei percorsi</a:t>
            </a:r>
            <a:endParaRPr sz="2400" b="1" i="0" u="none" strike="noStrike" cap="none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95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Adempimenti PRIMA dell’avvio del percorso di ASL</a:t>
            </a:r>
            <a:endParaRPr sz="2400" b="1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952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Adempimenti </a:t>
            </a:r>
            <a:r>
              <a:rPr lang="en-US" sz="2400" b="1" i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itinere</a:t>
            </a:r>
            <a:endParaRPr sz="2400" b="1" i="1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95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>
                <a:solidFill>
                  <a:srgbClr val="4A86E8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Adempimenti alla FINE di ogni singolo percorso</a:t>
            </a:r>
            <a:endParaRPr sz="2400" b="1" i="1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just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f7ea1c87a3_0_25"/>
          <p:cNvSpPr txBox="1"/>
          <p:nvPr/>
        </p:nvSpPr>
        <p:spPr>
          <a:xfrm>
            <a:off x="1816825" y="402625"/>
            <a:ext cx="7169100" cy="9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f7ea1c87a3_0_25"/>
          <p:cNvSpPr txBox="1"/>
          <p:nvPr/>
        </p:nvSpPr>
        <p:spPr>
          <a:xfrm>
            <a:off x="833450" y="1411369"/>
            <a:ext cx="9026400" cy="4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ALTERNANZA SCUOLA-LAVORO: PROCEDURE</a:t>
            </a:r>
            <a:endParaRPr sz="18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	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Individuazione</a:t>
            </a:r>
            <a:r>
              <a:rPr lang="en-US" sz="1800" b="1" i="0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1800" b="1" i="0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endParaRPr sz="1800" b="0" i="0" u="none" strike="noStrike" cap="none" dirty="0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 diverse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relative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possibili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esterni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vengono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pubblicate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45454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può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proporre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autonomamente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un’attività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la cui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fattibilità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però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vagliata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ASL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Dirigente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i="0" u="none" strike="noStrike" cap="none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just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f7ea1c87a3_0_0"/>
          <p:cNvSpPr txBox="1"/>
          <p:nvPr/>
        </p:nvSpPr>
        <p:spPr>
          <a:xfrm>
            <a:off x="1816825" y="326450"/>
            <a:ext cx="7169100" cy="14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>
              <a:solidFill>
                <a:srgbClr val="FF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gf7ea1c87a3_0_0"/>
          <p:cNvSpPr txBox="1"/>
          <p:nvPr/>
        </p:nvSpPr>
        <p:spPr>
          <a:xfrm>
            <a:off x="833450" y="1411375"/>
            <a:ext cx="9026400" cy="47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7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ALTERNANZA SCUOLA-LAVORO: PROCEDURE</a:t>
            </a:r>
            <a:endParaRPr sz="1800" dirty="0">
              <a:solidFill>
                <a:srgbClr val="FF0000"/>
              </a:solidFill>
            </a:endParaRPr>
          </a:p>
          <a:p>
            <a:pPr marL="25400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rgbClr val="FF0000"/>
              </a:solidFill>
            </a:endParaRPr>
          </a:p>
          <a:p>
            <a:pPr marL="254000" lvl="0" indent="0" algn="just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</a:t>
            </a:r>
            <a:r>
              <a:rPr lang="en-US" sz="18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Adempimenti</a:t>
            </a: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PRIMA </a:t>
            </a:r>
            <a:r>
              <a:rPr lang="en-US" sz="18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dell’avvio</a:t>
            </a: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ASL</a:t>
            </a:r>
            <a:endParaRPr sz="1700" b="1" i="0" u="none" strike="noStrike" cap="none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marR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lang="en-US" sz="1800" dirty="0">
              <a:solidFill>
                <a:srgbClr val="FF0000"/>
              </a:solidFill>
              <a:ea typeface="Times New Roman"/>
            </a:endParaRPr>
          </a:p>
          <a:p>
            <a:pPr marL="254000" marR="0" lvl="0" indent="0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individuato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lphaLcParenR"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l’attività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è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esterna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compilare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modulo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contenente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richiesta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da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scaricare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sezione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modulistica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”)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spedirlo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via mail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all’indirizzo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sng" strike="noStrike" cap="none" dirty="0" smtClean="0">
                <a:solidFill>
                  <a:srgbClr val="0563C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  <a:hlinkClick r:id="rId3"/>
              </a:rPr>
              <a:t>alternanza@liceodavincitn.it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lphaLcParenR"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l’attività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è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seguire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indicazioni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riportate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calce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1" i="0" u="none" strike="noStrike" cap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proposta</a:t>
            </a:r>
            <a:endParaRPr sz="1800" b="1" i="0" u="none" strike="noStrike" cap="none" dirty="0">
              <a:solidFill>
                <a:srgbClr val="FF0000"/>
              </a:solidFill>
              <a:sym typeface="Arial"/>
            </a:endParaRPr>
          </a:p>
        </p:txBody>
      </p:sp>
      <p:sp>
        <p:nvSpPr>
          <p:cNvPr id="154" name="Google Shape;154;gf7ea1c87a3_0_0"/>
          <p:cNvSpPr txBox="1"/>
          <p:nvPr/>
        </p:nvSpPr>
        <p:spPr>
          <a:xfrm>
            <a:off x="321325" y="6271725"/>
            <a:ext cx="10160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41300" marR="0" lvl="0" indent="0" algn="ctr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500" b="0" i="1" u="none" strike="noStrike" cap="none">
              <a:solidFill>
                <a:srgbClr val="000000"/>
              </a:solidFill>
              <a:highlight>
                <a:srgbClr val="FFFF00"/>
              </a:highlight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/>
          <p:nvPr/>
        </p:nvSpPr>
        <p:spPr>
          <a:xfrm>
            <a:off x="369950" y="646100"/>
            <a:ext cx="9751200" cy="6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41300" marR="0" lvl="0" indent="0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D2024"/>
              </a:buClr>
              <a:buSzPts val="1100"/>
              <a:buFont typeface="Times New Roman"/>
              <a:buNone/>
            </a:pPr>
            <a:endParaRPr sz="1200" dirty="0">
              <a:solidFill>
                <a:srgbClr val="1D202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 dirty="0">
              <a:solidFill>
                <a:srgbClr val="FF0000"/>
              </a:solidFill>
            </a:endParaRPr>
          </a:p>
          <a:p>
            <a:pPr marL="0" lvl="0" indent="0" algn="just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può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iniziare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autonomamente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ASL se: </a:t>
            </a:r>
            <a:endParaRPr sz="2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 è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data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comunicazione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segreteria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e </a:t>
            </a:r>
            <a:r>
              <a:rPr lang="en-US" sz="2400" b="1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2400" b="1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2400" b="1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endParaRPr sz="2400" b="1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2400"/>
              <a:buFont typeface="Times New Roman"/>
              <a:buAutoNum type="arabicPeriod"/>
            </a:pP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segreteria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non ha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predisposto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progetto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formativo</a:t>
            </a:r>
            <a:endParaRPr sz="2400" b="1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caso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contrario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NON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verranno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riconosciute</a:t>
            </a: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ore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1300" lvl="0" indent="0" algn="just" rtl="0">
              <a:lnSpc>
                <a:spcPct val="136363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dirty="0">
              <a:solidFill>
                <a:srgbClr val="1D2024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1300" marR="0" lvl="0" indent="0" algn="just" rtl="0">
              <a:lnSpc>
                <a:spcPct val="14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u="none" strike="noStrike" cap="none" dirty="0">
              <a:solidFill>
                <a:schemeClr val="dk1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5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13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3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f7ea1c87a3_0_7"/>
          <p:cNvSpPr txBox="1"/>
          <p:nvPr/>
        </p:nvSpPr>
        <p:spPr>
          <a:xfrm>
            <a:off x="369950" y="646100"/>
            <a:ext cx="9751200" cy="6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 dirty="0">
              <a:solidFill>
                <a:srgbClr val="FF0000"/>
              </a:solidFill>
            </a:endParaRPr>
          </a:p>
          <a:p>
            <a:pPr marL="241300" lvl="0" indent="0" algn="just" rtl="0">
              <a:lnSpc>
                <a:spcPct val="136363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ALTERNANZA SCUOLA-LAVORO: PROCEDURE</a:t>
            </a:r>
            <a:endParaRPr sz="1500" i="1" dirty="0">
              <a:solidFill>
                <a:schemeClr val="dk1"/>
              </a:solidFill>
            </a:endParaRPr>
          </a:p>
          <a:p>
            <a:pPr marL="241300" marR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500" b="0" i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1300" marR="0" lvl="0" indent="0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Adempimenti</a:t>
            </a:r>
            <a:r>
              <a:rPr lang="en-US" sz="1800" b="1" i="0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</a:t>
            </a:r>
            <a:r>
              <a:rPr lang="en-US" sz="1800" b="1" i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itinere</a:t>
            </a:r>
            <a:r>
              <a:rPr lang="en-US" sz="1800" b="1" i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1800" b="1" i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1" i="0" u="none" strike="noStrike" cap="none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1300" marR="0" lvl="0" indent="0" algn="just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iniziato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 tenuto a:</a:t>
            </a: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compilare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durante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Scuola-lavoro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un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diario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bordo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comprensivo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autovalutazione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dovrà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firmato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tutor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aziendale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(o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dall’insegnante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progetto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tratta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un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Fornire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tutor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aziendale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(o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dall’insegnante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se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tratta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un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la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scheda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 </a:t>
            </a:r>
            <a:r>
              <a:rPr lang="en-US" sz="180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compilare</a:t>
            </a:r>
            <a:r>
              <a:rPr lang="en-US" sz="180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fine del </a:t>
            </a:r>
            <a:r>
              <a:rPr lang="en-US" sz="1800" i="0" u="none" strike="noStrike" cap="none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endParaRPr sz="1800" i="0" u="none" strike="noStrike" cap="none" dirty="0">
              <a:solidFill>
                <a:schemeClr val="dk1"/>
              </a:solidFill>
              <a:sym typeface="Arial"/>
            </a:endParaRPr>
          </a:p>
          <a:p>
            <a:pPr marL="241300" marR="0" lvl="0" indent="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41300" lvl="0" indent="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it-IT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moduli «diario di bordo» e «scheda di valutazione» sono reperibili sul sito ASL – sezione «modulistica»</a:t>
            </a:r>
            <a:endParaRPr sz="1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1300" marR="0" lvl="0" indent="0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"/>
          <p:cNvSpPr txBox="1"/>
          <p:nvPr/>
        </p:nvSpPr>
        <p:spPr>
          <a:xfrm>
            <a:off x="670700" y="718175"/>
            <a:ext cx="9021900" cy="52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diario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bordo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serve 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tenere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memoria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dell’attività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processi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riflettere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sull’esperienza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a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rielaborarla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critico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poter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acquisire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maggiore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consapevolezza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se e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capire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meglio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proprie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attitudini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interessi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400" b="1" u="none" strike="noStrike" cap="none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endParaRPr sz="2400" b="1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endParaRPr sz="2400" b="1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2400" b="1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tutta</a:t>
            </a:r>
            <a:r>
              <a:rPr lang="en-US" sz="2400" b="1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documentazione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possono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utilizzare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modelli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scaricabili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Liceo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i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 Vinci 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2400" b="1" u="none" strike="noStrike" cap="none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Lavoro</a:t>
            </a:r>
            <a:r>
              <a:rPr lang="en-US" sz="2400" b="1" u="none" strike="noStrike" cap="none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</a:t>
            </a:r>
            <a:r>
              <a:rPr lang="en-US" sz="2400" b="1" u="none" strike="noStrike" cap="none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lang="en-US" sz="2400" b="1" u="none" strike="noStrike" cap="none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sez</a:t>
            </a:r>
            <a:r>
              <a:rPr lang="en-US" sz="2400" b="1" u="none" strike="noStrike" cap="none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“</a:t>
            </a:r>
            <a:r>
              <a:rPr lang="en-US" sz="2400" b="1" u="none" strike="noStrike" cap="none" dirty="0" err="1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modulistica</a:t>
            </a:r>
            <a:r>
              <a:rPr lang="en-US" sz="2400" b="1" u="none" strike="noStrike" cap="none" dirty="0" smtClean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sz="2400" b="1" u="none" strike="noStrike" cap="none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f7ea1c87a3_0_17"/>
          <p:cNvSpPr txBox="1"/>
          <p:nvPr/>
        </p:nvSpPr>
        <p:spPr>
          <a:xfrm>
            <a:off x="998525" y="646100"/>
            <a:ext cx="8696400" cy="26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L’ALTERNANZA SCUOLA-LAVORO </a:t>
            </a:r>
            <a:endParaRPr sz="24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LICEO</a:t>
            </a:r>
            <a:r>
              <a:rPr lang="en-US" sz="2400" b="1" i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VINCI</a:t>
            </a:r>
            <a:endParaRPr sz="2400" b="1">
              <a:solidFill>
                <a:srgbClr val="FF0000"/>
              </a:solidFill>
            </a:endParaRPr>
          </a:p>
          <a:p>
            <a:pPr marL="241300" lvl="0" indent="0" algn="just" rtl="0">
              <a:lnSpc>
                <a:spcPct val="136363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PERCORSO DI ALTERNANZA SCUOLA-LAVORO: PROCEDURE</a:t>
            </a:r>
            <a:endParaRPr sz="1500" i="1">
              <a:solidFill>
                <a:schemeClr val="dk1"/>
              </a:solidFill>
            </a:endParaRPr>
          </a:p>
        </p:txBody>
      </p:sp>
      <p:sp>
        <p:nvSpPr>
          <p:cNvPr id="175" name="Google Shape;175;gf7ea1c87a3_0_17"/>
          <p:cNvSpPr txBox="1"/>
          <p:nvPr/>
        </p:nvSpPr>
        <p:spPr>
          <a:xfrm>
            <a:off x="668325" y="2794000"/>
            <a:ext cx="9021900" cy="3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0" marR="0" lvl="0" indent="-254000" algn="ctr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</a:pP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f7ea1c87a3_0_17"/>
          <p:cNvSpPr txBox="1"/>
          <p:nvPr/>
        </p:nvSpPr>
        <p:spPr>
          <a:xfrm>
            <a:off x="673100" y="2793998"/>
            <a:ext cx="9017100" cy="3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0825" marR="0" lvl="0" indent="-2508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4.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Adempimenti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FINE 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di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ogni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singolo</a:t>
            </a:r>
            <a:r>
              <a:rPr lang="en-US" sz="1800" b="1" i="0" u="none" strike="noStrike" cap="none" dirty="0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rgbClr val="4A86E8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endParaRPr sz="1800" i="0" u="none" strike="noStrike" cap="none" dirty="0">
              <a:solidFill>
                <a:srgbClr val="4A86E8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36363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Entro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mese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termine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lang="en-US" sz="1800" b="1" i="0" u="none" strike="noStrike" cap="none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1800" b="1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(o 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scuola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lo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inviare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via mail al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proprio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di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all’indirizzo</a:t>
            </a:r>
            <a:r>
              <a:rPr lang="en-US" sz="180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800" i="0" u="sng" strike="noStrike" cap="none" dirty="0">
                <a:solidFill>
                  <a:srgbClr val="0563C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alternanza@liceodavincitn.it</a:t>
            </a:r>
            <a:endParaRPr sz="180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  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diario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bordo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 la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autovalutazione</a:t>
            </a:r>
            <a:endParaRPr sz="180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   la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scheda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compilata</a:t>
            </a:r>
            <a:r>
              <a:rPr lang="en-US" sz="180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tutor</a:t>
            </a:r>
            <a:endParaRPr sz="180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1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NB! </a:t>
            </a:r>
            <a:r>
              <a:rPr lang="en-US" sz="18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diario</a:t>
            </a:r>
            <a:r>
              <a:rPr lang="en-US" sz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bordo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8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scheda</a:t>
            </a:r>
            <a:r>
              <a:rPr lang="en-US" sz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18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valutazione</a:t>
            </a:r>
            <a:r>
              <a:rPr lang="en-US" sz="1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devono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essere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firmati</a:t>
            </a:r>
            <a:r>
              <a:rPr lang="en-US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dal TUTOR</a:t>
            </a:r>
            <a:endParaRPr sz="18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0825" marR="0" lvl="0" indent="-250825" algn="just" rtl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f7ea1c87a3_0_17"/>
          <p:cNvSpPr txBox="1"/>
          <p:nvPr/>
        </p:nvSpPr>
        <p:spPr>
          <a:xfrm>
            <a:off x="5235575" y="7021512"/>
            <a:ext cx="225300" cy="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r>
              <a:rPr lang="en-US" sz="1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f348810427_0_15"/>
          <p:cNvSpPr txBox="1"/>
          <p:nvPr/>
        </p:nvSpPr>
        <p:spPr>
          <a:xfrm>
            <a:off x="0" y="0"/>
            <a:ext cx="8760000" cy="7507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IL RUOL</a:t>
            </a:r>
            <a:r>
              <a:rPr lang="en-US" sz="2500" b="1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 DEL REFERENTE ASL DI </a:t>
            </a:r>
            <a:r>
              <a:rPr lang="en-US" sz="2500" b="1" dirty="0" smtClean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dirty="0" err="1" smtClean="0">
                <a:solidFill>
                  <a:srgbClr val="7030A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Classi</a:t>
            </a:r>
            <a:r>
              <a:rPr lang="en-US" sz="2400" b="1" dirty="0" smtClean="0">
                <a:solidFill>
                  <a:srgbClr val="7030A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TERZE</a:t>
            </a:r>
            <a:endParaRPr sz="2400" b="1" dirty="0">
              <a:solidFill>
                <a:srgbClr val="7030A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indirizzandolo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verso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più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adatto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profilo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alcune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online (o in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presenza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rivolte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gruppo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livello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partecipazione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degli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endParaRPr lang="en-US" sz="20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all’evento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Fiera del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Volontariato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terrà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aula Magna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nella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mattinata</a:t>
            </a:r>
            <a:r>
              <a:rPr lang="en-US" sz="20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28 </a:t>
            </a:r>
            <a:r>
              <a:rPr lang="en-US" sz="20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ottobre</a:t>
            </a:r>
            <a:endParaRPr lang="en-US" sz="2000" b="1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Organizzare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periodici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ricordare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loro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procedure da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seguire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</a:t>
            </a: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Ricordare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agli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consultare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del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leggere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mail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inviate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di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dall’indirizzo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@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Verificare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periodicamente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monte ore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effettuato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ogni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singolo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Concordare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e/o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verificare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fattibilità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endParaRPr sz="11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f348810427_0_15"/>
          <p:cNvSpPr txBox="1"/>
          <p:nvPr/>
        </p:nvSpPr>
        <p:spPr>
          <a:xfrm>
            <a:off x="0" y="0"/>
            <a:ext cx="8760000" cy="669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IL RUOL</a:t>
            </a:r>
            <a:r>
              <a:rPr lang="en-US" sz="2500" b="1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 DEL REFERENTE ASL DI CLASSE</a:t>
            </a:r>
            <a:endParaRPr sz="2500" b="1" dirty="0">
              <a:solidFill>
                <a:srgbClr val="FF0000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dirty="0" err="1" smtClean="0">
                <a:solidFill>
                  <a:schemeClr val="dk1"/>
                </a:solidFill>
              </a:rPr>
              <a:t>classi</a:t>
            </a:r>
            <a:r>
              <a:rPr lang="en-US" sz="2400" b="1" dirty="0" smtClean="0">
                <a:solidFill>
                  <a:schemeClr val="dk1"/>
                </a:solidFill>
              </a:rPr>
              <a:t> </a:t>
            </a:r>
            <a:r>
              <a:rPr lang="en-US" sz="2400" b="1" dirty="0" err="1" smtClean="0">
                <a:solidFill>
                  <a:schemeClr val="dk1"/>
                </a:solidFill>
              </a:rPr>
              <a:t>quarte</a:t>
            </a:r>
            <a:endParaRPr sz="2400" b="1" dirty="0" smtClean="0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lo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indirizzandolo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verso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più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adatto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profilo</a:t>
            </a:r>
            <a:endParaRPr sz="20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alcune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online (o in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presenza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rivolte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gruppo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livello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partecipazione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degli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endParaRPr lang="en-US" sz="20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Organizzare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periodici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ricordare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loro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procedure da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seguire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</a:t>
            </a: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Ricordare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agli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consultare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del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leggere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mail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inviate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di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dall’indirizzo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@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Verificare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periodicamente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monte ore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effettuato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ogni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singolo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Concordare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e/o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verificare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fattibilità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3810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100" dirty="0" smtClean="0">
                <a:solidFill>
                  <a:schemeClr val="dk1"/>
                </a:solidFill>
              </a:rPr>
              <a:t> </a:t>
            </a:r>
            <a:endParaRPr sz="11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898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f348810427_0_15"/>
          <p:cNvSpPr txBox="1"/>
          <p:nvPr/>
        </p:nvSpPr>
        <p:spPr>
          <a:xfrm>
            <a:off x="0" y="0"/>
            <a:ext cx="8760000" cy="8556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IL RUOL</a:t>
            </a:r>
            <a:r>
              <a:rPr lang="en-US" sz="2500" b="1" dirty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O DEL REFERENTE ASL DI </a:t>
            </a:r>
            <a:r>
              <a:rPr lang="en-US" sz="2500" b="1" dirty="0" smtClean="0">
                <a:solidFill>
                  <a:srgbClr val="FF0000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 b="1" dirty="0" err="1" smtClean="0">
                <a:solidFill>
                  <a:schemeClr val="tx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Classi</a:t>
            </a:r>
            <a:r>
              <a:rPr lang="en-US" sz="2500" b="1" dirty="0" smtClean="0">
                <a:solidFill>
                  <a:schemeClr val="tx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00" b="1" dirty="0" err="1" smtClean="0">
                <a:solidFill>
                  <a:schemeClr val="tx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quinte</a:t>
            </a:r>
            <a:endParaRPr sz="2500" b="1" dirty="0">
              <a:solidFill>
                <a:schemeClr val="tx1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Orientare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indirizzandolo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verso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più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adatto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profilo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alcune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attività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online (o in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presenza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rivolte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al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gruppo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monitorare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livello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partecipazione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degli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endParaRPr lang="en-US" sz="20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Partecipa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all’evento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Racconti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futuro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terrà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aula Magna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mattinate</a:t>
            </a:r>
            <a:r>
              <a:rPr lang="en-US" sz="20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del 27, 28 </a:t>
            </a:r>
            <a:r>
              <a:rPr lang="en-US" sz="2000" b="1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novembre</a:t>
            </a:r>
            <a:endParaRPr lang="en-US" sz="2000" b="1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Organizzare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periodici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incontri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ricordare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loro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procedure da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seguire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per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attivare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un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tirocinio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</a:t>
            </a: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Ricordare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agli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studenti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consultare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pagina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del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sito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leggere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 mail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inviate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dalla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referente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di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istituto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dall’indirizzo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alternanza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@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Verificare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periodicamente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monte ore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effettuato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ogni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singolo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Concordare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e/o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verificare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fattibilità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dei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percorsi</a:t>
            </a:r>
            <a:r>
              <a:rPr lang="en-US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proposti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dallo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</a:t>
            </a: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Valutare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percorso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ASL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dello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endParaRPr lang="en-US" sz="20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Seguire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lo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studente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nella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preparazione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della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parte ASL 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l’esame</a:t>
            </a:r>
            <a:r>
              <a:rPr lang="en-US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 </a:t>
            </a:r>
            <a:r>
              <a:rPr lang="en-US" sz="2000" dirty="0" err="1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Maturità</a:t>
            </a:r>
            <a:endParaRPr lang="en-US" sz="20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●"/>
            </a:pP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3810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100" dirty="0" smtClean="0">
                <a:solidFill>
                  <a:schemeClr val="dk1"/>
                </a:solidFill>
              </a:rPr>
              <a:t> </a:t>
            </a:r>
            <a:endParaRPr sz="11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43585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o">
  <a:themeElements>
    <a:clrScheme name="Metropolitano">
      <a:dk1>
        <a:srgbClr val="000000"/>
      </a:dk1>
      <a:lt1>
        <a:srgbClr val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1543</Words>
  <Application>Microsoft Office PowerPoint</Application>
  <PresentationFormat>Personalizzato</PresentationFormat>
  <Paragraphs>195</Paragraphs>
  <Slides>20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6" baseType="lpstr">
      <vt:lpstr>Times New Roman</vt:lpstr>
      <vt:lpstr>Constantia</vt:lpstr>
      <vt:lpstr>Arial</vt:lpstr>
      <vt:lpstr>Wingdings</vt:lpstr>
      <vt:lpstr>Calibri</vt:lpstr>
      <vt:lpstr>Metropolitano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Attività di Alternanza Scuola-Lavoro a valenza orientativa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cinzia.detassis</dc:creator>
  <cp:lastModifiedBy>cinzia.detassis</cp:lastModifiedBy>
  <cp:revision>26</cp:revision>
  <dcterms:modified xsi:type="dcterms:W3CDTF">2025-09-21T09:14:45Z</dcterms:modified>
</cp:coreProperties>
</file>