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0691813" cy="7562850"/>
  <p:notesSz cx="6858000" cy="9144000"/>
  <p:embeddedFontLst>
    <p:embeddedFont>
      <p:font typeface="Constantia" panose="02030602050306030303" pitchFamily="18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000000"/>
          </p15:clr>
        </p15:guide>
        <p15:guide id="2" pos="3368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iv5MEPl4nqgo8/HyExY0y3Mopu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1182" y="-6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7041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3488104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f3488104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845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843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6454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4922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652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5462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6357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056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6961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7ea1c87a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gf7ea1c87a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9097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7ea1c87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gf7ea1c87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3914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6067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7ea1c87a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gf7ea1c87a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0649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9720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7ea1c87a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f7ea1c87a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1750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488104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3488104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bg>
      <p:bgPr>
        <a:solidFill>
          <a:schemeClr val="accen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/>
          <p:nvPr/>
        </p:nvSpPr>
        <p:spPr>
          <a:xfrm>
            <a:off x="0" y="0"/>
            <a:ext cx="10691813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ctrTitle"/>
          </p:nvPr>
        </p:nvSpPr>
        <p:spPr>
          <a:xfrm>
            <a:off x="529245" y="849654"/>
            <a:ext cx="9455572" cy="3697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822"/>
              <a:buFont typeface="Calibri"/>
              <a:buNone/>
              <a:defRPr sz="8822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subTitle" idx="1"/>
          </p:nvPr>
        </p:nvSpPr>
        <p:spPr>
          <a:xfrm>
            <a:off x="585378" y="4629912"/>
            <a:ext cx="8092700" cy="181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chemeClr val="lt1"/>
              </a:buClr>
              <a:buSzPts val="3088"/>
              <a:buNone/>
              <a:defRPr sz="3088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3088"/>
              <a:buNone/>
              <a:defRPr sz="3088"/>
            </a:lvl2pPr>
            <a:lvl3pPr lvl="2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647"/>
              <a:buNone/>
              <a:defRPr sz="2647"/>
            </a:lvl3pPr>
            <a:lvl4pPr lvl="3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4pPr>
            <a:lvl5pPr lvl="4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5pPr>
            <a:lvl6pPr lvl="5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6pPr>
            <a:lvl7pPr lvl="6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7pPr>
            <a:lvl8pPr lvl="7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8pPr>
            <a:lvl9pPr lvl="8" algn="ctr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body" idx="1"/>
          </p:nvPr>
        </p:nvSpPr>
        <p:spPr>
          <a:xfrm>
            <a:off x="593061" y="2198270"/>
            <a:ext cx="9430513" cy="41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529245" y="846292"/>
            <a:ext cx="9454236" cy="3700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22"/>
              <a:buFont typeface="Calibri"/>
              <a:buNone/>
              <a:defRPr sz="8822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585377" y="4617634"/>
            <a:ext cx="8091029" cy="181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chemeClr val="dk1"/>
              </a:buClr>
              <a:buSzPts val="3088"/>
              <a:buNone/>
              <a:defRPr sz="308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985"/>
              <a:buNone/>
              <a:defRPr sz="198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593396" y="2198268"/>
            <a:ext cx="4450467" cy="415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body" idx="2"/>
          </p:nvPr>
        </p:nvSpPr>
        <p:spPr>
          <a:xfrm>
            <a:off x="5563085" y="2198268"/>
            <a:ext cx="4450467" cy="415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1"/>
          </p:nvPr>
        </p:nvSpPr>
        <p:spPr>
          <a:xfrm>
            <a:off x="593396" y="2240845"/>
            <a:ext cx="4450467" cy="79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1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2"/>
          </p:nvPr>
        </p:nvSpPr>
        <p:spPr>
          <a:xfrm>
            <a:off x="593396" y="3017365"/>
            <a:ext cx="4450467" cy="352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5666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316"/>
              <a:buChar char=" "/>
              <a:defRPr sz="2316"/>
            </a:lvl1pPr>
            <a:lvl2pPr marL="914400" lvl="1" indent="-354647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Char char=" "/>
              <a:defRPr sz="1985"/>
            </a:lvl2pPr>
            <a:lvl3pPr marL="1371600" lvl="2" indent="-34061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Char char=" "/>
              <a:defRPr sz="1764"/>
            </a:lvl3pPr>
            <a:lvl4pPr marL="1828800" lvl="3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3"/>
          </p:nvPr>
        </p:nvSpPr>
        <p:spPr>
          <a:xfrm>
            <a:off x="5573108" y="2238604"/>
            <a:ext cx="4450467" cy="79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0" cap="none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1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4"/>
          </p:nvPr>
        </p:nvSpPr>
        <p:spPr>
          <a:xfrm>
            <a:off x="5573108" y="3015056"/>
            <a:ext cx="4450467" cy="352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5666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316"/>
              <a:buChar char=" "/>
              <a:defRPr sz="2316"/>
            </a:lvl1pPr>
            <a:lvl2pPr marL="914400" lvl="1" indent="-354647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Char char=" "/>
              <a:defRPr sz="1985"/>
            </a:lvl2pPr>
            <a:lvl3pPr marL="1371600" lvl="2" indent="-34061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Char char=" "/>
              <a:defRPr sz="1764"/>
            </a:lvl3pPr>
            <a:lvl4pPr marL="1828800" lvl="3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/>
          <p:nvPr/>
        </p:nvSpPr>
        <p:spPr>
          <a:xfrm>
            <a:off x="6682383" y="0"/>
            <a:ext cx="400943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title"/>
          </p:nvPr>
        </p:nvSpPr>
        <p:spPr>
          <a:xfrm>
            <a:off x="7244864" y="598017"/>
            <a:ext cx="2966978" cy="211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70"/>
              <a:buFont typeface="Calibri"/>
              <a:buNone/>
              <a:defRPr sz="397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1"/>
          </p:nvPr>
        </p:nvSpPr>
        <p:spPr>
          <a:xfrm>
            <a:off x="668238" y="840317"/>
            <a:ext cx="5345907" cy="5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2"/>
          </p:nvPr>
        </p:nvSpPr>
        <p:spPr>
          <a:xfrm>
            <a:off x="7257649" y="2769972"/>
            <a:ext cx="2980343" cy="34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323"/>
              </a:spcBef>
              <a:spcAft>
                <a:spcPts val="0"/>
              </a:spcAft>
              <a:buClr>
                <a:srgbClr val="404040"/>
              </a:buClr>
              <a:buSzPts val="1654"/>
              <a:buFont typeface="Calibri"/>
              <a:buNone/>
              <a:defRPr sz="1654">
                <a:solidFill>
                  <a:srgbClr val="404040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323"/>
              <a:buNone/>
              <a:defRPr sz="1323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103"/>
              <a:buNone/>
              <a:defRPr sz="1103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bg>
      <p:bgPr>
        <a:solidFill>
          <a:schemeClr val="accen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569339" y="5975587"/>
            <a:ext cx="9454236" cy="67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88"/>
              <a:buFont typeface="Calibri"/>
              <a:buNone/>
              <a:defRPr sz="3088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>
            <a:spLocks noGrp="1"/>
          </p:cNvSpPr>
          <p:nvPr>
            <p:ph type="pic" idx="2"/>
          </p:nvPr>
        </p:nvSpPr>
        <p:spPr>
          <a:xfrm>
            <a:off x="0" y="0"/>
            <a:ext cx="10691813" cy="5878855"/>
          </a:xfrm>
          <a:prstGeom prst="rect">
            <a:avLst/>
          </a:prstGeom>
          <a:solidFill>
            <a:srgbClr val="B7E0E9"/>
          </a:solidFill>
          <a:ln>
            <a:noFill/>
          </a:ln>
        </p:spPr>
      </p:sp>
      <p:sp>
        <p:nvSpPr>
          <p:cNvPr id="67" name="Google Shape;67;p25"/>
          <p:cNvSpPr txBox="1">
            <a:spLocks noGrp="1"/>
          </p:cNvSpPr>
          <p:nvPr>
            <p:ph type="body" idx="1"/>
          </p:nvPr>
        </p:nvSpPr>
        <p:spPr>
          <a:xfrm>
            <a:off x="593396" y="6517124"/>
            <a:ext cx="8093702" cy="588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323"/>
              </a:spcBef>
              <a:spcAft>
                <a:spcPts val="0"/>
              </a:spcAft>
              <a:buClr>
                <a:srgbClr val="262626"/>
              </a:buClr>
              <a:buSzPts val="1544"/>
              <a:buNone/>
              <a:defRPr sz="1544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1323"/>
              <a:buNone/>
              <a:defRPr sz="1323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1103"/>
              <a:buNone/>
              <a:defRPr sz="1103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body" idx="1"/>
          </p:nvPr>
        </p:nvSpPr>
        <p:spPr>
          <a:xfrm rot="5400000">
            <a:off x="3231685" y="-440354"/>
            <a:ext cx="4153265" cy="94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>
            <a:spLocks noGrp="1"/>
          </p:cNvSpPr>
          <p:nvPr>
            <p:ph type="title"/>
          </p:nvPr>
        </p:nvSpPr>
        <p:spPr>
          <a:xfrm rot="5400000">
            <a:off x="6173749" y="2261076"/>
            <a:ext cx="5293995" cy="230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body" idx="1"/>
          </p:nvPr>
        </p:nvSpPr>
        <p:spPr>
          <a:xfrm rot="5400000">
            <a:off x="1090029" y="374361"/>
            <a:ext cx="5955744" cy="678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93"/>
              <a:buFont typeface="Calibri"/>
              <a:buNone/>
              <a:defRPr sz="5293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593061" y="2198270"/>
            <a:ext cx="9430513" cy="41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6684" algn="l" rtl="0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647"/>
              <a:buFont typeface="Arial"/>
              <a:buChar char=" "/>
              <a:defRPr sz="264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84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647"/>
              <a:buFont typeface="Arial"/>
              <a:buChar char=" "/>
              <a:defRPr sz="264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81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Font typeface="Arial"/>
              <a:buChar char=" "/>
              <a:defRPr sz="2206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4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4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inzia.detassis@liceodavincitn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meet.google.com/sno-vruo-rgq" TargetMode="External"/><Relationship Id="rId4" Type="http://schemas.openxmlformats.org/officeDocument/2006/relationships/hyperlink" Target="mailto:alternanza@liceodavincitn.i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ternanza@liceodavincitn.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lternanza@liceodavincitn.i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348810427_0_0"/>
          <p:cNvSpPr txBox="1"/>
          <p:nvPr/>
        </p:nvSpPr>
        <p:spPr>
          <a:xfrm>
            <a:off x="1423299" y="1310240"/>
            <a:ext cx="78468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Vademecum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e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famiglie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nno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2025-2026</a:t>
            </a:r>
            <a:endParaRPr sz="1800" b="0" i="0" u="none" strike="noStrike" cap="none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88" name="Google Shape;88;gf348810427_0_0"/>
          <p:cNvSpPr txBox="1"/>
          <p:nvPr/>
        </p:nvSpPr>
        <p:spPr>
          <a:xfrm>
            <a:off x="995349" y="2171612"/>
            <a:ext cx="87027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4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 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prof.ssa</a:t>
            </a:r>
            <a:r>
              <a:rPr lang="en-US" sz="14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endParaRPr sz="140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 per la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</a:t>
            </a:r>
            <a:r>
              <a:rPr lang="en-US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sig.ra</a:t>
            </a:r>
            <a:r>
              <a:rPr lang="en-US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Michela </a:t>
            </a:r>
            <a:r>
              <a:rPr lang="en-US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Pizzolato</a:t>
            </a:r>
            <a:endParaRPr sz="1700" b="1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89" name="Google Shape;89;gf348810427_0_0"/>
          <p:cNvSpPr txBox="1"/>
          <p:nvPr/>
        </p:nvSpPr>
        <p:spPr>
          <a:xfrm>
            <a:off x="995350" y="3351600"/>
            <a:ext cx="3384000" cy="3806700"/>
          </a:xfrm>
          <a:prstGeom prst="rect">
            <a:avLst/>
          </a:prstGeom>
          <a:noFill/>
          <a:ln w="19050" cap="flat" cmpd="sng">
            <a:solidFill>
              <a:schemeClr val="dk1">
                <a:alpha val="4039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CONTATTI</a:t>
            </a:r>
            <a:endParaRPr sz="15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5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5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cinzia.detassis@liceodavincitn.it</a:t>
            </a: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US" sz="15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15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Michela </a:t>
            </a:r>
            <a:r>
              <a:rPr lang="en-US" sz="15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Pizzolato</a:t>
            </a:r>
            <a:endParaRPr sz="15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15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alternanza@liceodavincitn.it</a:t>
            </a: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)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f348810427_0_0"/>
          <p:cNvSpPr txBox="1"/>
          <p:nvPr/>
        </p:nvSpPr>
        <p:spPr>
          <a:xfrm>
            <a:off x="4379350" y="3351600"/>
            <a:ext cx="5918100" cy="3806700"/>
          </a:xfrm>
          <a:prstGeom prst="rect">
            <a:avLst/>
          </a:prstGeom>
          <a:noFill/>
          <a:ln w="15875" cap="flat" cmpd="sng">
            <a:solidFill>
              <a:schemeClr val="dk1">
                <a:alpha val="3804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6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6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CANALI 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COMUNICAZIONE (per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genitori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docenti</a:t>
            </a:r>
            <a:r>
              <a:rPr lang="en-US" sz="16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6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”)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Sportello</a:t>
            </a:r>
            <a:r>
              <a:rPr lang="en-US" sz="16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</a:t>
            </a:r>
            <a:r>
              <a:rPr lang="en-US" sz="1600" b="1" i="1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aperto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genitori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docenti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→</a:t>
            </a: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 </a:t>
            </a:r>
            <a:r>
              <a:rPr lang="en-US" sz="160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appuntamento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prof.ssa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riceve</a:t>
            </a:r>
            <a:r>
              <a:rPr lang="en-US" sz="160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 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</a:t>
            </a:r>
            <a:r>
              <a:rPr lang="en-US" sz="16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b="1" i="0" u="sng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en-US" sz="1600" b="1" i="0" u="sng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sno-vruo-rgq</a:t>
            </a:r>
            <a:r>
              <a:rPr lang="en-US" sz="1600" b="1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1319200" y="402625"/>
            <a:ext cx="80868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NEI LICEI DELLA PROVINCIA DI TRENTO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606950" y="1445575"/>
            <a:ext cx="9083100" cy="4993500"/>
          </a:xfrm>
          <a:prstGeom prst="rect">
            <a:avLst/>
          </a:prstGeom>
          <a:noFill/>
          <a:ln w="22225" cap="flat" cmpd="sng">
            <a:solidFill>
              <a:schemeClr val="dk1">
                <a:alpha val="36078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un’esperienza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educativa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superiori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20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didattica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fondata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sull'integrazione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curricolo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momenti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apprendimento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aula e in un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lavorativo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sviluppa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competenze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attraverso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l’operatività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situazioni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Provincia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Trento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liceali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hanno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quindicesimo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anno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5454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/>
        </p:nvSpPr>
        <p:spPr>
          <a:xfrm>
            <a:off x="925928" y="554975"/>
            <a:ext cx="8697900" cy="62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ATTIVITA’ RICONOSCIUTE AI FINI DELL’ALTERNANZA</a:t>
            </a:r>
            <a:endParaRPr sz="24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US" sz="16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irocinio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un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luogo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reale</a:t>
            </a:r>
            <a:endParaRPr sz="1600" b="1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isita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guidata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mpresa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simulata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cooperativa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(solo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cui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assegnato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sportivo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retribuito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Frequenza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nno/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semestre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all’estero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ormazione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TSM,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preparatori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Testimonianze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professionisti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Elaborazione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esperienze</a:t>
            </a:r>
            <a:endParaRPr sz="1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volontariato</a:t>
            </a:r>
            <a:endParaRPr sz="1900" b="1" i="0" u="none" strike="noStrike" cap="none" dirty="0">
              <a:solidFill>
                <a:srgbClr val="000000"/>
              </a:solidFill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600" b="1" i="1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challenge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competizioni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internazionali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in team con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ricercatori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universitari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fondazioni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ricerca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territorio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00" b="0" i="0" u="none" strike="noStrike" cap="none" dirty="0" smtClean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Frequenza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conservatorio</a:t>
            </a:r>
            <a:r>
              <a:rPr lang="en-US" sz="1600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musicale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accademici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Bonporti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Orientamento</a:t>
            </a:r>
            <a:endParaRPr sz="16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93450" y="2350073"/>
            <a:ext cx="6156000" cy="21798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</a:pPr>
            <a:r>
              <a:rPr lang="it-IT" dirty="0"/>
              <a:t>Con la delibera n. 688/17 maggio 2024 il collegamento tra Alternanza Scuola-Lavoro e Orientamento viene ulteriormente potenziato con la previsione che, a partire dall’anno scolastico 2023-24, le </a:t>
            </a:r>
            <a:r>
              <a:rPr lang="it-IT" dirty="0">
                <a:solidFill>
                  <a:srgbClr val="FF0000"/>
                </a:solidFill>
              </a:rPr>
              <a:t>attività di Orientamento svolte nell’ultimo triennio rientrano tra le attività di Alternanza Scuola-Lavoro e sono conteggiate all’interno del relativo monte ore. </a:t>
            </a:r>
          </a:p>
        </p:txBody>
      </p:sp>
    </p:spTree>
    <p:extLst>
      <p:ext uri="{BB962C8B-B14F-4D97-AF65-F5344CB8AC3E}">
        <p14:creationId xmlns:p14="http://schemas.microsoft.com/office/powerpoint/2010/main" val="297768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996950" y="978400"/>
            <a:ext cx="8697900" cy="47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ATTIVITA’ RICONOSCIUTE AI FINI DELL’ALTERNANZA</a:t>
            </a:r>
            <a:endParaRPr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NELLA PROVINCIA DI TRENTO</a:t>
            </a:r>
            <a:endParaRPr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800" b="1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Trentino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vigono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possibilità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riconoscere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nell’alternanza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retribuito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volontariato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vincolo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realizzare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almeno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50%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monte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orario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dedicato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all'alternanza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ad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 di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fuori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dell’Istituto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valorizzando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l’esperienza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concreta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contesto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lavorativo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45454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891175" y="5687775"/>
            <a:ext cx="849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996475" y="1495425"/>
            <a:ext cx="8676300" cy="52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nostro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5652"/>
              </a:lnSpc>
              <a:spcBef>
                <a:spcPts val="147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Times New Roman"/>
              <a:buNone/>
            </a:pP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le </a:t>
            </a:r>
            <a:r>
              <a:rPr lang="en-US" sz="18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terze</a:t>
            </a: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3565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min.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destinate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serie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introduttive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all’Alternanza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62857"/>
              </a:lnSpc>
              <a:spcBef>
                <a:spcPts val="147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Inoltre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nell’arco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triennio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sng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Grest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4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lo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mansioni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organizzativo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 in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istruttore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giudice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sportivo</a:t>
            </a:r>
            <a:endParaRPr sz="1800" b="0" i="0" u="none" strike="sng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940"/>
              </a:spcBef>
              <a:spcAft>
                <a:spcPts val="0"/>
              </a:spcAft>
              <a:buNone/>
            </a:pPr>
            <a:r>
              <a:rPr lang="en-US" sz="1800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</a:t>
            </a:r>
            <a:r>
              <a:rPr lang="en-US" sz="1800" b="1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1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quinte</a:t>
            </a:r>
            <a:r>
              <a:rPr lang="en-US" sz="1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just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la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colloquio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dell’esame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Stato</a:t>
            </a:r>
            <a:endParaRPr sz="1800" strike="sngStrik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839900" y="733425"/>
            <a:ext cx="61119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RICONOSCIUTE NELL’AMBITO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LICEO 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VINCI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/>
        </p:nvSpPr>
        <p:spPr>
          <a:xfrm>
            <a:off x="696900" y="3699800"/>
            <a:ext cx="8702700" cy="31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L’OBBLIGO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ALTERNANZA SCUOLA-LAVORO PER GLI STUDENTI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BES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L.104/1992,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disturbi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specifici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dell’apprendimento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quelli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situazione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svantaggio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disposizioni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previste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normativa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vigente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realizzazione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coerenti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previsto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PEI 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PEP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definire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strumenti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l’effettivo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dell’Alternanza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cuola-Lavoro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le relative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modalità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attuazione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671500" y="631150"/>
            <a:ext cx="86994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lang="en-US" sz="18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NELL’AMBITO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DELL’ESAME DI 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MATURITA’</a:t>
            </a:r>
            <a:endParaRPr sz="18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l’ammissione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all’esame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Maturità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dovranno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</a:t>
            </a: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obbligatorie</a:t>
            </a:r>
            <a:r>
              <a:rPr lang="en-US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colloquio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’esame</a:t>
            </a: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Maturità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prevede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parte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dedicata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/>
        </p:nvSpPr>
        <p:spPr>
          <a:xfrm>
            <a:off x="992175" y="1609100"/>
            <a:ext cx="8702700" cy="4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it-IT" sz="1500" dirty="0" smtClean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it-IT" sz="15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5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equiparati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status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lavoratori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1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godono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garanzia</a:t>
            </a: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assicurativa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contro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rischio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infortuni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per la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responsabilità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civile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eventuali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danni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provocati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dell’attività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849300" y="719350"/>
            <a:ext cx="8282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NORMATIVA SULLA SALUTE E SICUREZZA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ALTERNANZA SCUOLA-LAVORO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/>
          <p:nvPr/>
        </p:nvSpPr>
        <p:spPr>
          <a:xfrm>
            <a:off x="849925" y="892300"/>
            <a:ext cx="87075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CODICE DI COMPORTAMENTO PER I TIROCINANTI PRESSO LA PROVINCIA AUTONOMA DI TRENTO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1051800" y="2243022"/>
            <a:ext cx="87027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 studenti che svolgono il tirocinio presso gli uffici e le strutture della Provincia autonoma di Trento sono tenuti ad osservare il Codice di comportamento dei dipendenti della Provincia stessa.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790650" y="3188375"/>
            <a:ext cx="84153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en-US" sz="24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ORARIO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 TIROCINI</a:t>
            </a:r>
            <a:endParaRPr sz="2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 txBox="1"/>
          <p:nvPr/>
        </p:nvSpPr>
        <p:spPr>
          <a:xfrm>
            <a:off x="932750" y="4377575"/>
            <a:ext cx="8826300" cy="24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quanto riguarda gli studenti minorenni è necessario specificare che durante il tirocinio curriculare: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 studenti tirocinanti minorenni sono equiparati ai </a:t>
            </a:r>
            <a:r>
              <a:rPr lang="en-US" sz="1800" b="1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lavoratori dipendenti minorenni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minori possono fare </a:t>
            </a:r>
            <a:r>
              <a:rPr lang="en-US" sz="1800" b="1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ore settimanali </a:t>
            </a: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2 giorni di riposo consecutivi (anche se non obbligatoriamente la domenica)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minori non possono fare lavoro straordinario e/o lavoro notturno</a:t>
            </a:r>
            <a:endParaRPr sz="1800" b="0" i="1" u="none" strike="noStrike" cap="non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/>
          <p:nvPr/>
        </p:nvSpPr>
        <p:spPr>
          <a:xfrm>
            <a:off x="1816825" y="402625"/>
            <a:ext cx="71691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 txBox="1"/>
          <p:nvPr/>
        </p:nvSpPr>
        <p:spPr>
          <a:xfrm>
            <a:off x="833450" y="1411369"/>
            <a:ext cx="9026400" cy="4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</a:t>
            </a: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PROCEDURE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952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Individuazione dei percorsi</a:t>
            </a:r>
            <a:endParaRPr sz="2400" b="1" i="0" u="none" strike="noStrike" cap="none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 PRIMA dell’avvio del percorso di ASL</a:t>
            </a:r>
            <a:endParaRPr sz="2400" b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 </a:t>
            </a:r>
            <a:r>
              <a:rPr lang="en-US" sz="2400" b="1" i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itinere</a:t>
            </a:r>
            <a:endParaRPr sz="2400" b="1" i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Adempimenti alla FINE di ogni singolo percorso</a:t>
            </a:r>
            <a:endParaRPr sz="2400" b="1" i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f7ea1c87a3_0_25"/>
          <p:cNvSpPr txBox="1"/>
          <p:nvPr/>
        </p:nvSpPr>
        <p:spPr>
          <a:xfrm>
            <a:off x="1816825" y="402625"/>
            <a:ext cx="71691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f7ea1c87a3_0_25"/>
          <p:cNvSpPr txBox="1"/>
          <p:nvPr/>
        </p:nvSpPr>
        <p:spPr>
          <a:xfrm>
            <a:off x="833450" y="1411369"/>
            <a:ext cx="9026400" cy="4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8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	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Individuazione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endParaRPr sz="18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diverse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relative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possibili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esterni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pubblicate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può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proporre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autonomamente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un’attività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la cui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però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vagliata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Dirigente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7ea1c87a3_0_0"/>
          <p:cNvSpPr txBox="1"/>
          <p:nvPr/>
        </p:nvSpPr>
        <p:spPr>
          <a:xfrm>
            <a:off x="1816825" y="326450"/>
            <a:ext cx="71691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>
              <a:solidFill>
                <a:srgbClr val="FF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gf7ea1c87a3_0_0"/>
          <p:cNvSpPr txBox="1"/>
          <p:nvPr/>
        </p:nvSpPr>
        <p:spPr>
          <a:xfrm>
            <a:off x="833450" y="1411375"/>
            <a:ext cx="9026400" cy="4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800" dirty="0">
              <a:solidFill>
                <a:srgbClr val="FF0000"/>
              </a:solidFill>
            </a:endParaRPr>
          </a:p>
          <a:p>
            <a:pPr marL="2540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rgbClr val="FF0000"/>
              </a:solidFill>
            </a:endParaRPr>
          </a:p>
          <a:p>
            <a:pPr marL="254000" lvl="0" indent="0" algn="just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PRIMA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dell’avvio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ASL</a:t>
            </a:r>
            <a:endParaRPr sz="1700" b="1" i="0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dirty="0">
              <a:solidFill>
                <a:srgbClr val="FF0000"/>
              </a:solidFill>
              <a:ea typeface="Times New Roman"/>
            </a:endParaRPr>
          </a:p>
          <a:p>
            <a:pPr marL="2540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lphaLcParenR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è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esterna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modulo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contenente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richiesta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da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scaricare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sezione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modulistica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”)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spedirlo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via mail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all’indirizzo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sng" strike="noStrike" cap="none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  <a:hlinkClick r:id="rId3"/>
              </a:rPr>
              <a:t>alternanza@liceodavincitn.it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lphaLcParenR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è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indicazioni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riportate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proposta</a:t>
            </a:r>
            <a:endParaRPr sz="1800" b="1" i="0" u="none" strike="noStrike" cap="none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54" name="Google Shape;154;gf7ea1c87a3_0_0"/>
          <p:cNvSpPr txBox="1"/>
          <p:nvPr/>
        </p:nvSpPr>
        <p:spPr>
          <a:xfrm>
            <a:off x="321325" y="6271725"/>
            <a:ext cx="10160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41300" marR="0" lvl="0" indent="0" algn="ctr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>
              <a:solidFill>
                <a:srgbClr val="000000"/>
              </a:solidFill>
              <a:highlight>
                <a:srgbClr val="FFFF00"/>
              </a:highlight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/>
        </p:nvSpPr>
        <p:spPr>
          <a:xfrm>
            <a:off x="369950" y="646100"/>
            <a:ext cx="9751200" cy="6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13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2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può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iniziare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autonomamente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ASL se: 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è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comunicazione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e </a:t>
            </a:r>
            <a:r>
              <a:rPr lang="en-US" sz="24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24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24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non ha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predisposto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formativo</a:t>
            </a: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contrario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NON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verranno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ore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dirty="0">
              <a:solidFill>
                <a:srgbClr val="1D2024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u="none" strike="noStrike" cap="none" dirty="0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7ea1c87a3_0_7"/>
          <p:cNvSpPr txBox="1"/>
          <p:nvPr/>
        </p:nvSpPr>
        <p:spPr>
          <a:xfrm>
            <a:off x="369950" y="646100"/>
            <a:ext cx="9751200" cy="6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dirty="0">
              <a:solidFill>
                <a:srgbClr val="FF0000"/>
              </a:solidFill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500" i="1" dirty="0">
              <a:solidFill>
                <a:schemeClr val="dk1"/>
              </a:solidFill>
            </a:endParaRPr>
          </a:p>
          <a:p>
            <a:pPr marL="241300" marR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0" lvl="0" indent="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r>
              <a:rPr lang="en-US" sz="1800" b="1" i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itinere</a:t>
            </a:r>
            <a: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1" i="0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marR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iniziato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tenuto a: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un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comprensivo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autovalutazione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dovrà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firmato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dall’insegnante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tratta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Fornire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dall’insegnante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tratta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fine del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endParaRPr sz="180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241300" marR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it-IT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moduli «diario di bordo» e «scheda di valutazione» sono reperibili sul sito ASL – sezione «modulistica»</a:t>
            </a:r>
            <a:endParaRPr sz="1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/>
          <p:nvPr/>
        </p:nvSpPr>
        <p:spPr>
          <a:xfrm>
            <a:off x="670700" y="718175"/>
            <a:ext cx="9021900" cy="52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serve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tenere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memoria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dell’attività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riflettere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sull’esperienza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rielaborarla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critico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poter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acquisire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maggiore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consapevolezza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se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capire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meglio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attitudini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interessi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 b="1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documentazione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possono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utilizzare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modelli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scaricabili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Vinci 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400" b="1" u="none" strike="noStrike" cap="none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sez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“</a:t>
            </a:r>
            <a:r>
              <a:rPr lang="en-US" sz="2400" b="1" u="none" strike="noStrike" cap="none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modulistica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2400" b="1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7ea1c87a3_0_17"/>
          <p:cNvSpPr txBox="1"/>
          <p:nvPr/>
        </p:nvSpPr>
        <p:spPr>
          <a:xfrm>
            <a:off x="998525" y="646100"/>
            <a:ext cx="8696400" cy="26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>
              <a:solidFill>
                <a:srgbClr val="FF0000"/>
              </a:solidFill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500" i="1">
              <a:solidFill>
                <a:schemeClr val="dk1"/>
              </a:solidFill>
            </a:endParaRPr>
          </a:p>
        </p:txBody>
      </p:sp>
      <p:sp>
        <p:nvSpPr>
          <p:cNvPr id="175" name="Google Shape;175;gf7ea1c87a3_0_17"/>
          <p:cNvSpPr txBox="1"/>
          <p:nvPr/>
        </p:nvSpPr>
        <p:spPr>
          <a:xfrm>
            <a:off x="668325" y="2794000"/>
            <a:ext cx="90219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-254000" algn="ctr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f7ea1c87a3_0_17"/>
          <p:cNvSpPr txBox="1"/>
          <p:nvPr/>
        </p:nvSpPr>
        <p:spPr>
          <a:xfrm>
            <a:off x="673100" y="2793998"/>
            <a:ext cx="9017100" cy="3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0825" marR="0" lvl="0" indent="-250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FINE 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endParaRPr sz="1800" i="0" u="none" strike="noStrike" cap="none" dirty="0">
              <a:solidFill>
                <a:srgbClr val="4A86E8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Entro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termine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lo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inviare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via mail al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proprio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all’indirizzo</a:t>
            </a:r>
            <a:r>
              <a:rPr lang="en-US" sz="180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800" i="0" u="sng" strike="noStrike" cap="none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alternanza@liceodavincitn.it</a:t>
            </a:r>
            <a:endParaRPr sz="18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 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autovalutazione</a:t>
            </a:r>
            <a:endParaRPr sz="18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 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compilata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tutor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NB!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firmati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TUTOR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f7ea1c87a3_0_17"/>
          <p:cNvSpPr txBox="1"/>
          <p:nvPr/>
        </p:nvSpPr>
        <p:spPr>
          <a:xfrm>
            <a:off x="5235575" y="7021512"/>
            <a:ext cx="225300" cy="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348810427_0_15"/>
          <p:cNvSpPr txBox="1"/>
          <p:nvPr/>
        </p:nvSpPr>
        <p:spPr>
          <a:xfrm>
            <a:off x="0" y="0"/>
            <a:ext cx="8760000" cy="707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IL RUOL</a:t>
            </a:r>
            <a:r>
              <a:rPr lang="en-US" sz="25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 DEL REFERENTE ASL DI CLASSE</a:t>
            </a:r>
            <a:endParaRPr sz="2500" b="1" dirty="0">
              <a:solidFill>
                <a:srgbClr val="FF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·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vengono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seguito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un </a:t>
            </a:r>
            <a:r>
              <a:rPr lang="en-US" sz="19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9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19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19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compito</a:t>
            </a:r>
            <a:r>
              <a:rPr lang="en-US" sz="1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di:     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indirizzandolo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verso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più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adatto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profilo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Partecipare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alcune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online (o in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presenza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gruppo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degli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loro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procedure da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200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periodicamente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monte ore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effettuato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Concordare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e/o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le </a:t>
            </a:r>
            <a:r>
              <a:rPr lang="en-US" sz="200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20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quinte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aiutare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per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colloquio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orale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dell’esame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Stato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3810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100" dirty="0">
                <a:solidFill>
                  <a:schemeClr val="dk1"/>
                </a:solidFill>
              </a:rPr>
              <a:t> </a:t>
            </a:r>
            <a:endParaRPr sz="1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1131</Words>
  <Application>Microsoft Office PowerPoint</Application>
  <PresentationFormat>Personalizzato</PresentationFormat>
  <Paragraphs>166</Paragraphs>
  <Slides>17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Arial</vt:lpstr>
      <vt:lpstr>Wingdings</vt:lpstr>
      <vt:lpstr>Constantia</vt:lpstr>
      <vt:lpstr>Times New Roman</vt:lpstr>
      <vt:lpstr>Calibri</vt:lpstr>
      <vt:lpstr>Metropolitano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cinzia.detassis</dc:creator>
  <cp:lastModifiedBy>.</cp:lastModifiedBy>
  <cp:revision>19</cp:revision>
  <dcterms:modified xsi:type="dcterms:W3CDTF">2025-09-19T14:23:36Z</dcterms:modified>
</cp:coreProperties>
</file>